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62"/>
  </p:notesMasterIdLst>
  <p:handoutMasterIdLst>
    <p:handoutMasterId r:id="rId63"/>
  </p:handoutMasterIdLst>
  <p:sldIdLst>
    <p:sldId id="1834" r:id="rId2"/>
    <p:sldId id="367" r:id="rId3"/>
    <p:sldId id="368" r:id="rId4"/>
    <p:sldId id="1854" r:id="rId5"/>
    <p:sldId id="370" r:id="rId6"/>
    <p:sldId id="1855" r:id="rId7"/>
    <p:sldId id="1857" r:id="rId8"/>
    <p:sldId id="371" r:id="rId9"/>
    <p:sldId id="1867" r:id="rId10"/>
    <p:sldId id="1880" r:id="rId11"/>
    <p:sldId id="388" r:id="rId12"/>
    <p:sldId id="399" r:id="rId13"/>
    <p:sldId id="1882" r:id="rId14"/>
    <p:sldId id="386" r:id="rId15"/>
    <p:sldId id="1883" r:id="rId16"/>
    <p:sldId id="1918" r:id="rId17"/>
    <p:sldId id="1920" r:id="rId18"/>
    <p:sldId id="1885" r:id="rId19"/>
    <p:sldId id="406" r:id="rId20"/>
    <p:sldId id="1886" r:id="rId21"/>
    <p:sldId id="1891" r:id="rId22"/>
    <p:sldId id="1892" r:id="rId23"/>
    <p:sldId id="1887" r:id="rId24"/>
    <p:sldId id="1845" r:id="rId25"/>
    <p:sldId id="1779" r:id="rId26"/>
    <p:sldId id="1841" r:id="rId27"/>
    <p:sldId id="1846" r:id="rId28"/>
    <p:sldId id="1911" r:id="rId29"/>
    <p:sldId id="1847" r:id="rId30"/>
    <p:sldId id="1912" r:id="rId31"/>
    <p:sldId id="1889" r:id="rId32"/>
    <p:sldId id="414" r:id="rId33"/>
    <p:sldId id="396" r:id="rId34"/>
    <p:sldId id="397" r:id="rId35"/>
    <p:sldId id="886" r:id="rId36"/>
    <p:sldId id="1896" r:id="rId37"/>
    <p:sldId id="1897" r:id="rId38"/>
    <p:sldId id="1893" r:id="rId39"/>
    <p:sldId id="415" r:id="rId40"/>
    <p:sldId id="1899" r:id="rId41"/>
    <p:sldId id="1924" r:id="rId42"/>
    <p:sldId id="1925" r:id="rId43"/>
    <p:sldId id="1926" r:id="rId44"/>
    <p:sldId id="1927" r:id="rId45"/>
    <p:sldId id="1928" r:id="rId46"/>
    <p:sldId id="1929" r:id="rId47"/>
    <p:sldId id="1930" r:id="rId48"/>
    <p:sldId id="1931" r:id="rId49"/>
    <p:sldId id="1932" r:id="rId50"/>
    <p:sldId id="1933" r:id="rId51"/>
    <p:sldId id="1934" r:id="rId52"/>
    <p:sldId id="1935" r:id="rId53"/>
    <p:sldId id="1936" r:id="rId54"/>
    <p:sldId id="1937" r:id="rId55"/>
    <p:sldId id="1938" r:id="rId56"/>
    <p:sldId id="424" r:id="rId57"/>
    <p:sldId id="1908" r:id="rId58"/>
    <p:sldId id="423" r:id="rId59"/>
    <p:sldId id="1923" r:id="rId60"/>
    <p:sldId id="1778" r:id="rId61"/>
  </p:sldIdLst>
  <p:sldSz cx="9144000" cy="5143500" type="screen16x9"/>
  <p:notesSz cx="7315200" cy="96012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3" autoAdjust="0"/>
    <p:restoredTop sz="75411" autoAdjust="0"/>
  </p:normalViewPr>
  <p:slideViewPr>
    <p:cSldViewPr>
      <p:cViewPr varScale="1">
        <p:scale>
          <a:sx n="125" d="100"/>
          <a:sy n="125" d="100"/>
        </p:scale>
        <p:origin x="1480" y="176"/>
      </p:cViewPr>
      <p:guideLst>
        <p:guide orient="horz" pos="1620"/>
        <p:guide pos="2880"/>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10/10/24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10/10/24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2375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historical reasons feed-forward networks can also be called multi-layer perceptrons or MLPs (although they aren't technically composed of perceptrons any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08656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655930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softmax to turn the output values into probabilities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742572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3002448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187508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output layer thus gives a probability distribution across the output nodes.   We use the softmax to compute this distribution,  just as for multinomial logistic regression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4151938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set up some notation to make it easier to talk about deeper networks of depth more than 2.</a:t>
            </a:r>
          </a:p>
          <a:p>
            <a:r>
              <a:rPr lang="en-US" sz="1200" kern="1200" dirty="0">
                <a:solidFill>
                  <a:schemeClr val="tx1"/>
                </a:solidFill>
                <a:effectLst/>
                <a:latin typeface="+mn-lt"/>
                <a:ea typeface="+mn-ea"/>
                <a:cs typeface="+mn-cs"/>
              </a:rPr>
              <a:t> We’ll use superscripts in square brackets to mean layer numbers,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a:t>
            </a:r>
          </a:p>
          <a:p>
            <a:r>
              <a:rPr lang="en-US" sz="1200" kern="1200" dirty="0">
                <a:solidFill>
                  <a:schemeClr val="tx1"/>
                </a:solidFill>
                <a:effectLst/>
                <a:latin typeface="+mn-lt"/>
                <a:ea typeface="+mn-ea"/>
                <a:cs typeface="+mn-cs"/>
              </a:rPr>
              <a:t>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softmax for output layers. </a:t>
            </a:r>
          </a:p>
          <a:p>
            <a:r>
              <a:rPr lang="en-US" sz="1200" kern="1200" dirty="0">
                <a:solidFill>
                  <a:schemeClr val="tx1"/>
                </a:solidFill>
                <a:effectLst/>
                <a:latin typeface="+mn-lt"/>
                <a:ea typeface="+mn-ea"/>
                <a:cs typeface="+mn-cs"/>
              </a:rPr>
              <a:t>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34743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22344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848949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418504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766945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473757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the simple feedforward network can be applied to NLP tasks.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5516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softmax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430758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6184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a:t>
            </a:r>
          </a:p>
          <a:p>
            <a:r>
              <a:rPr lang="en-US" dirty="0"/>
              <a:t>Given an input x, we run a forward pass through the network</a:t>
            </a:r>
          </a:p>
          <a:p>
            <a:r>
              <a:rPr lang="en-US" dirty="0"/>
              <a:t>computing the system output y-hat. </a:t>
            </a:r>
          </a:p>
          <a:p>
            <a:r>
              <a:rPr lang="en-US" dirty="0"/>
              <a:t>Then we compare y-hat to the true answer y, CLICK to get a loss for this example.  CLICK Then CLICK we do a backward pass through the network, computing the gradients we need to update the weights.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24535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2591543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pPr>
                <a:defRPr/>
              </a:pPr>
              <a:t>34</a:t>
            </a:fld>
            <a:endParaRPr lang="en-US"/>
          </a:p>
        </p:txBody>
      </p:sp>
    </p:spTree>
    <p:extLst>
      <p:ext uri="{BB962C8B-B14F-4D97-AF65-F5344CB8AC3E}">
        <p14:creationId xmlns:p14="http://schemas.microsoft.com/office/powerpoint/2010/main" val="2154543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graident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a:t>
            </a:r>
          </a:p>
          <a:p>
            <a:endParaRPr kumimoji="1" lang="en-US" sz="1200" kern="1200" dirty="0">
              <a:solidFill>
                <a:schemeClr val="tx1"/>
              </a:solidFill>
              <a:effectLst/>
              <a:latin typeface="Arial" pitchFamily="-65" charset="0"/>
              <a:ea typeface="ＭＳ Ｐゴシック" pitchFamily="-65" charset="-128"/>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1" lang="en-US" sz="1200" kern="1200" dirty="0">
                <a:solidFill>
                  <a:schemeClr val="tx1"/>
                </a:solidFill>
                <a:effectLst/>
                <a:latin typeface="Arial" pitchFamily="-65" charset="0"/>
                <a:ea typeface="ＭＳ Ｐゴシック"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3915654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0" i="0" dirty="0">
                <a:solidFill>
                  <a:srgbClr val="333333"/>
                </a:solidFill>
                <a:effectLst/>
                <a:latin typeface="PingFang SC" panose="020B0400000000000000" pitchFamily="34" charset="-122"/>
                <a:ea typeface="PingFang SC" panose="020B0400000000000000" pitchFamily="34" charset="-122"/>
              </a:rPr>
              <a:t>1943</a:t>
            </a:r>
            <a:r>
              <a:rPr lang="zh-CN" altLang="en-US" sz="3200" b="0" i="0" dirty="0">
                <a:solidFill>
                  <a:srgbClr val="333333"/>
                </a:solidFill>
                <a:effectLst/>
                <a:latin typeface="PingFang SC" panose="020B0400000000000000" pitchFamily="34" charset="-122"/>
                <a:ea typeface="PingFang SC" panose="020B0400000000000000" pitchFamily="34" charset="-122"/>
              </a:rPr>
              <a:t>年，心理学家</a:t>
            </a:r>
            <a:r>
              <a:rPr lang="en-US" sz="3200" b="0" i="0" dirty="0">
                <a:solidFill>
                  <a:srgbClr val="333333"/>
                </a:solidFill>
                <a:effectLst/>
                <a:latin typeface="PingFang SC" panose="020B0400000000000000" pitchFamily="34" charset="-122"/>
                <a:ea typeface="PingFang SC" panose="020B0400000000000000" pitchFamily="34" charset="-122"/>
              </a:rPr>
              <a:t>McCulloch</a:t>
            </a:r>
            <a:r>
              <a:rPr lang="zh-CN" altLang="en-US" sz="3200" b="0" i="0" dirty="0">
                <a:solidFill>
                  <a:srgbClr val="333333"/>
                </a:solidFill>
                <a:effectLst/>
                <a:latin typeface="PingFang SC" panose="020B0400000000000000" pitchFamily="34" charset="-122"/>
                <a:ea typeface="PingFang SC" panose="020B0400000000000000" pitchFamily="34" charset="-122"/>
              </a:rPr>
              <a:t>和数学家</a:t>
            </a:r>
            <a:r>
              <a:rPr lang="en-US" sz="3200" b="0" i="0" dirty="0">
                <a:solidFill>
                  <a:srgbClr val="333333"/>
                </a:solidFill>
                <a:effectLst/>
                <a:latin typeface="PingFang SC" panose="020B0400000000000000" pitchFamily="34" charset="-122"/>
                <a:ea typeface="PingFang SC" panose="020B0400000000000000" pitchFamily="34" charset="-122"/>
              </a:rPr>
              <a:t>Pitts</a:t>
            </a:r>
            <a:r>
              <a:rPr lang="zh-CN" altLang="en-US" sz="3200" b="0" i="0" dirty="0">
                <a:solidFill>
                  <a:srgbClr val="333333"/>
                </a:solidFill>
                <a:effectLst/>
                <a:latin typeface="PingFang SC" panose="020B0400000000000000" pitchFamily="34" charset="-122"/>
                <a:ea typeface="PingFang SC" panose="020B0400000000000000" pitchFamily="34" charset="-122"/>
              </a:rPr>
              <a:t>参考了生物神经元的结构，发表了抽象的神经元模型</a:t>
            </a:r>
            <a:r>
              <a:rPr lang="en-US" sz="3200" b="0" i="0" dirty="0">
                <a:solidFill>
                  <a:srgbClr val="333333"/>
                </a:solidFill>
                <a:effectLst/>
                <a:latin typeface="PingFang SC" panose="020B0400000000000000" pitchFamily="34" charset="-122"/>
                <a:ea typeface="PingFang SC" panose="020B0400000000000000" pitchFamily="34" charset="-122"/>
              </a:rPr>
              <a:t>M-P，</a:t>
            </a:r>
            <a:r>
              <a:rPr lang="zh-CN" altLang="en-US" sz="3200" b="0" i="0" dirty="0">
                <a:solidFill>
                  <a:srgbClr val="333333"/>
                </a:solidFill>
                <a:effectLst/>
                <a:latin typeface="PingFang SC" panose="020B0400000000000000" pitchFamily="34" charset="-122"/>
                <a:ea typeface="PingFang SC" panose="020B0400000000000000" pitchFamily="34" charset="-122"/>
              </a:rPr>
              <a:t>神经元模型是一个包含输入，输出与计算功能的模型。输入可以类比为神经元的树突，而输出可以类比为神经元的轴突，计算则可以类比为细胞核。</a:t>
            </a:r>
            <a:endParaRPr lang="en-US" altLang="zh-CN" sz="3200" b="0" i="0" dirty="0">
              <a:solidFill>
                <a:srgbClr val="333333"/>
              </a:solidFill>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942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527313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55689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Of course computation graphs for real neural networks are much more complex. Here's a sample computation graph for a 2-layer neural network with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0 = 2,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1 = 2, and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2 =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2855699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order to do the backward pass, we’ll need to know the derivatives of all the functions in the graph. We already saw in Section </a:t>
            </a:r>
            <a:r>
              <a:rPr lang="en-US" sz="900" b="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the derivative of the sigmoid </a:t>
            </a:r>
            <a:r>
              <a:rPr lang="el-GR" sz="900" kern="1200" dirty="0">
                <a:solidFill>
                  <a:schemeClr val="tx1"/>
                </a:solidFill>
                <a:effectLst/>
                <a:latin typeface="+mn-lt"/>
                <a:ea typeface="+mn-ea"/>
                <a:cs typeface="+mn-cs"/>
              </a:rPr>
              <a:t>σ : </a:t>
            </a:r>
            <a:endParaRPr lang="el-GR" dirty="0"/>
          </a:p>
          <a:p>
            <a:endParaRPr lang="en-US" dirty="0"/>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derivative of the </a:t>
            </a:r>
            <a:r>
              <a:rPr lang="en-US" sz="900" kern="1200" dirty="0" err="1">
                <a:solidFill>
                  <a:schemeClr val="tx1"/>
                </a:solidFill>
                <a:effectLst/>
                <a:latin typeface="+mn-lt"/>
                <a:ea typeface="+mn-ea"/>
                <a:cs typeface="+mn-cs"/>
              </a:rPr>
              <a:t>ReLU</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3088316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weights that need updating (those for which we need to know the partial derivative of the loss function) are shown in orange .</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So for a particular example x1,x2, we would run the forward pass, assign values to each of our nodes, and then starting with this last node, run backwards pass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596726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286678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62840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68264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813090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introduce the simple feedforward network. While NLP uses many more complex kinds of networks (the RNN, the Transformer, attention), the simple feed-forward network is still an important tool, and underlies these more complex kinds of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0426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10/10/24</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10/10/24</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10/10/24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t>10/10/24</a:t>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10/10/24</a:t>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482"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2.emf"/><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6.emf"/><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8.emf"/><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6.emf"/><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6.emf"/><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54.emf"/><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8455895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E413-5D6E-A44F-8A15-CD96FE8D7B7F}"/>
              </a:ext>
            </a:extLst>
          </p:cNvPr>
          <p:cNvSpPr>
            <a:spLocks noGrp="1"/>
          </p:cNvSpPr>
          <p:nvPr>
            <p:ph type="title"/>
          </p:nvPr>
        </p:nvSpPr>
        <p:spPr/>
        <p:txBody>
          <a:bodyPr/>
          <a:lstStyle/>
          <a:p>
            <a:r>
              <a:rPr lang="en-US" dirty="0"/>
              <a:t>Feedforward Neural Networks</a:t>
            </a:r>
          </a:p>
        </p:txBody>
      </p:sp>
      <p:sp>
        <p:nvSpPr>
          <p:cNvPr id="3" name="Content Placeholder 2">
            <a:extLst>
              <a:ext uri="{FF2B5EF4-FFF2-40B4-BE49-F238E27FC236}">
                <a16:creationId xmlns:a16="http://schemas.microsoft.com/office/drawing/2014/main" id="{283C3FB4-7E25-A248-85B0-1F62DBBF916B}"/>
              </a:ext>
            </a:extLst>
          </p:cNvPr>
          <p:cNvSpPr>
            <a:spLocks noGrp="1"/>
          </p:cNvSpPr>
          <p:nvPr>
            <p:ph idx="1"/>
          </p:nvPr>
        </p:nvSpPr>
        <p:spPr/>
        <p:txBody>
          <a:bodyPr/>
          <a:lstStyle/>
          <a:p>
            <a:r>
              <a:rPr lang="en-US" dirty="0"/>
              <a:t>Can also be called </a:t>
            </a:r>
            <a:r>
              <a:rPr lang="en-US" b="1" dirty="0"/>
              <a:t>multi-layer perceptrons </a:t>
            </a:r>
            <a:r>
              <a:rPr lang="en-US" dirty="0"/>
              <a:t>(or </a:t>
            </a:r>
            <a:r>
              <a:rPr lang="en-US" b="1" dirty="0"/>
              <a:t>MLPs</a:t>
            </a:r>
            <a:r>
              <a:rPr lang="en-US" dirty="0"/>
              <a:t>)  for historical reasons</a:t>
            </a:r>
          </a:p>
          <a:p>
            <a:endParaRPr lang="en-US" dirty="0"/>
          </a:p>
        </p:txBody>
      </p:sp>
      <p:pic>
        <p:nvPicPr>
          <p:cNvPr id="5" name="Picture 4">
            <a:extLst>
              <a:ext uri="{FF2B5EF4-FFF2-40B4-BE49-F238E27FC236}">
                <a16:creationId xmlns:a16="http://schemas.microsoft.com/office/drawing/2014/main" id="{D3329A66-506E-CA4B-BEB4-2784FA29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extLst>
      <p:ext uri="{BB962C8B-B14F-4D97-AF65-F5344CB8AC3E}">
        <p14:creationId xmlns:p14="http://schemas.microsoft.com/office/powerpoint/2010/main" val="1235238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11</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99197" y="165735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343400" y="41802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286000" y="304935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6" name="Straight Arrow Connector 55"/>
          <p:cNvCxnSpPr>
            <a:cxnSpLocks/>
            <a:stCxn id="34" idx="1"/>
            <a:endCxn id="13" idx="4"/>
          </p:cNvCxnSpPr>
          <p:nvPr/>
        </p:nvCxnSpPr>
        <p:spPr bwMode="auto">
          <a:xfrm flipH="1" flipV="1">
            <a:off x="4628474" y="2111784"/>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4572000" y="2111784"/>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661864"/>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886451" y="4171952"/>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4114802"/>
            <a:ext cx="457200" cy="507831"/>
          </a:xfrm>
          <a:prstGeom prst="rect">
            <a:avLst/>
          </a:prstGeom>
          <a:noFill/>
        </p:spPr>
        <p:txBody>
          <a:bodyPr wrap="square" rtlCol="0">
            <a:spAutoFit/>
          </a:bodyPr>
          <a:lstStyle/>
          <a:p>
            <a:r>
              <a:rPr lang="en-US" sz="2700" dirty="0"/>
              <a:t>x</a:t>
            </a:r>
            <a:r>
              <a:rPr lang="en-US" sz="2700" baseline="-25000" dirty="0"/>
              <a:t>1</a:t>
            </a:r>
          </a:p>
        </p:txBody>
      </p:sp>
      <p:cxnSp>
        <p:nvCxnSpPr>
          <p:cNvPr id="53" name="Straight Arrow Connector 52"/>
          <p:cNvCxnSpPr>
            <a:cxnSpLocks/>
            <a:stCxn id="23" idx="1"/>
            <a:endCxn id="13" idx="4"/>
          </p:cNvCxnSpPr>
          <p:nvPr/>
        </p:nvCxnSpPr>
        <p:spPr bwMode="auto">
          <a:xfrm flipH="1" flipV="1">
            <a:off x="4628474" y="2111784"/>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2447645" y="2111784"/>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3429000" y="211178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E0FE5A-562C-1745-8203-B330FA8CD5F1}"/>
                  </a:ext>
                </a:extLst>
              </p:cNvPr>
              <p:cNvSpPr txBox="1"/>
              <p:nvPr/>
            </p:nvSpPr>
            <p:spPr>
              <a:xfrm>
                <a:off x="5410200" y="1637285"/>
                <a:ext cx="2698698"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5410200" y="1637285"/>
                <a:ext cx="2698698" cy="507831"/>
              </a:xfrm>
              <a:prstGeom prst="rect">
                <a:avLst/>
              </a:prstGeom>
              <a:blipFill>
                <a:blip r:embed="rId3"/>
                <a:stretch>
                  <a:fillRect r="-1408" b="-20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7286450" y="4171952"/>
            <a:ext cx="583141" cy="507831"/>
          </a:xfrm>
          <a:prstGeom prst="rect">
            <a:avLst/>
          </a:prstGeom>
          <a:noFill/>
        </p:spPr>
        <p:txBody>
          <a:bodyPr wrap="square" rtlCol="0">
            <a:spAutoFit/>
          </a:bodyPr>
          <a:lstStyle/>
          <a:p>
            <a:r>
              <a:rPr lang="en-US" sz="2700" dirty="0"/>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3032164" y="2671735"/>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4681066" y="2686051"/>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5995516" y="2700310"/>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7102471" y="2035945"/>
            <a:ext cx="1775486" cy="461665"/>
          </a:xfrm>
          <a:prstGeom prst="rect">
            <a:avLst/>
          </a:prstGeom>
          <a:noFill/>
        </p:spPr>
        <p:txBody>
          <a:bodyPr wrap="none" rtlCol="0">
            <a:spAutoFit/>
          </a:bodyPr>
          <a:lstStyle/>
          <a:p>
            <a:r>
              <a:rPr lang="en-US" sz="2400" dirty="0">
                <a:solidFill>
                  <a:schemeClr val="tx2"/>
                </a:solidFill>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4457701" y="1548454"/>
            <a:ext cx="429926" cy="646331"/>
          </a:xfrm>
          <a:prstGeom prst="rect">
            <a:avLst/>
          </a:prstGeom>
          <a:noFill/>
        </p:spPr>
        <p:txBody>
          <a:bodyPr wrap="none" rtlCol="0">
            <a:spAutoFit/>
          </a:bodyPr>
          <a:lstStyle/>
          <a:p>
            <a:r>
              <a:rPr lang="en-US" sz="3600" dirty="0" err="1"/>
              <a:t>σ</a:t>
            </a:r>
            <a:endParaRPr lang="en-US" sz="1013" dirty="0"/>
          </a:p>
        </p:txBody>
      </p:sp>
      <p:sp>
        <p:nvSpPr>
          <p:cNvPr id="64" name="TextBox 63">
            <a:extLst>
              <a:ext uri="{FF2B5EF4-FFF2-40B4-BE49-F238E27FC236}">
                <a16:creationId xmlns:a16="http://schemas.microsoft.com/office/drawing/2014/main" id="{BD2E8BCC-9E48-D347-BC1E-41462CC698A2}"/>
              </a:ext>
            </a:extLst>
          </p:cNvPr>
          <p:cNvSpPr txBox="1"/>
          <p:nvPr/>
        </p:nvSpPr>
        <p:spPr>
          <a:xfrm>
            <a:off x="375063" y="1690560"/>
            <a:ext cx="2019989"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vector x</a:t>
            </a:r>
          </a:p>
        </p:txBody>
      </p:sp>
      <p:sp>
        <p:nvSpPr>
          <p:cNvPr id="60" name="TextBox 59">
            <a:extLst>
              <a:ext uri="{FF2B5EF4-FFF2-40B4-BE49-F238E27FC236}">
                <a16:creationId xmlns:a16="http://schemas.microsoft.com/office/drawing/2014/main" id="{59339898-3A3D-444A-B30F-DAE8E5BD7EB3}"/>
              </a:ext>
            </a:extLst>
          </p:cNvPr>
          <p:cNvSpPr txBox="1"/>
          <p:nvPr/>
        </p:nvSpPr>
        <p:spPr>
          <a:xfrm>
            <a:off x="1912045" y="859851"/>
            <a:ext cx="5712461" cy="415498"/>
          </a:xfrm>
          <a:prstGeom prst="rect">
            <a:avLst/>
          </a:prstGeom>
          <a:noFill/>
        </p:spPr>
        <p:txBody>
          <a:bodyPr wrap="none" rtlCol="0">
            <a:spAutoFit/>
          </a:bodyPr>
          <a:lstStyle/>
          <a:p>
            <a:r>
              <a:rPr lang="en-US" sz="2100" dirty="0"/>
              <a:t>(we don't count the input layer in counting layers!)</a:t>
            </a:r>
          </a:p>
        </p:txBody>
      </p:sp>
      <p:sp>
        <p:nvSpPr>
          <p:cNvPr id="5" name="TextBox 4">
            <a:extLst>
              <a:ext uri="{FF2B5EF4-FFF2-40B4-BE49-F238E27FC236}">
                <a16:creationId xmlns:a16="http://schemas.microsoft.com/office/drawing/2014/main" id="{BC8637CD-167A-B14E-9ED3-5FF1C283B8B1}"/>
              </a:ext>
            </a:extLst>
          </p:cNvPr>
          <p:cNvSpPr txBox="1"/>
          <p:nvPr/>
        </p:nvSpPr>
        <p:spPr>
          <a:xfrm>
            <a:off x="1270330" y="3203170"/>
            <a:ext cx="917559" cy="369332"/>
          </a:xfrm>
          <a:prstGeom prst="rect">
            <a:avLst/>
          </a:prstGeom>
          <a:noFill/>
        </p:spPr>
        <p:txBody>
          <a:bodyPr wrap="none" rtlCol="0">
            <a:spAutoFit/>
          </a:bodyPr>
          <a:lstStyle/>
          <a:p>
            <a:r>
              <a:rPr lang="en-US" sz="1800" dirty="0">
                <a:solidFill>
                  <a:srgbClr val="627152"/>
                </a:solidFill>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6378700" y="2937194"/>
            <a:ext cx="865622" cy="369332"/>
          </a:xfrm>
          <a:prstGeom prst="rect">
            <a:avLst/>
          </a:prstGeom>
          <a:noFill/>
        </p:spPr>
        <p:txBody>
          <a:bodyPr wrap="none" rtlCol="0">
            <a:spAutoFit/>
          </a:bodyPr>
          <a:lstStyle/>
          <a:p>
            <a:r>
              <a:rPr lang="en-US" sz="1800" dirty="0">
                <a:solidFill>
                  <a:srgbClr val="627152"/>
                </a:solidFill>
              </a:rPr>
              <a:t>(scalar)</a:t>
            </a:r>
          </a:p>
        </p:txBody>
      </p:sp>
    </p:spTree>
    <p:extLst>
      <p:ext uri="{BB962C8B-B14F-4D97-AF65-F5344CB8AC3E}">
        <p14:creationId xmlns:p14="http://schemas.microsoft.com/office/powerpoint/2010/main" val="3814716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9968" cy="800100"/>
          </a:xfrm>
        </p:spPr>
        <p:txBody>
          <a:bodyPr>
            <a:noAutofit/>
          </a:bodyPr>
          <a:lstStyle/>
          <a:p>
            <a:r>
              <a:rPr lang="en-US" sz="3000" dirty="0"/>
              <a:t>Multinomial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12</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05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029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434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p:cNvCxnSpPr>
          <p:nvPr/>
        </p:nvCxnSpPr>
        <p:spPr bwMode="auto">
          <a:xfrm flipV="1">
            <a:off x="3733801" y="53475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5720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stCxn id="21" idx="0"/>
          </p:cNvCxnSpPr>
          <p:nvPr/>
        </p:nvCxnSpPr>
        <p:spPr bwMode="auto">
          <a:xfrm flipV="1">
            <a:off x="2247900" y="304935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390900" y="2133423"/>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9" idx="4"/>
          </p:cNvCxnSpPr>
          <p:nvPr/>
        </p:nvCxnSpPr>
        <p:spPr bwMode="auto">
          <a:xfrm flipH="1" flipV="1">
            <a:off x="3733801" y="2133423"/>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3733801" y="2133423"/>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2382604" y="213342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733801" y="2133423"/>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382604" y="213342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stCxn id="21" idx="7"/>
            <a:endCxn id="12" idx="4"/>
          </p:cNvCxnSpPr>
          <p:nvPr/>
        </p:nvCxnSpPr>
        <p:spPr bwMode="auto">
          <a:xfrm flipV="1">
            <a:off x="2382604" y="213342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257801" y="2133423"/>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4572001" y="2133423"/>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a:endCxn id="9" idx="4"/>
          </p:cNvCxnSpPr>
          <p:nvPr/>
        </p:nvCxnSpPr>
        <p:spPr bwMode="auto">
          <a:xfrm flipH="1" flipV="1">
            <a:off x="3733801" y="2133423"/>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257801" y="2133423"/>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H="1" flipV="1">
            <a:off x="4572001" y="2133423"/>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a:endCxn id="12" idx="4"/>
          </p:cNvCxnSpPr>
          <p:nvPr/>
        </p:nvCxnSpPr>
        <p:spPr bwMode="auto">
          <a:xfrm flipV="1">
            <a:off x="4762500" y="2133423"/>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390900" y="2133423"/>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stCxn id="25" idx="0"/>
            <a:endCxn id="12" idx="4"/>
          </p:cNvCxnSpPr>
          <p:nvPr/>
        </p:nvCxnSpPr>
        <p:spPr bwMode="auto">
          <a:xfrm flipV="1">
            <a:off x="3390900" y="2133423"/>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2628900"/>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906347" y="4133420"/>
            <a:ext cx="44114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4171950"/>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p>
        </p:txBody>
      </p:sp>
      <p:cxnSp>
        <p:nvCxnSpPr>
          <p:cNvPr id="53" name="Straight Arrow Connector 52"/>
          <p:cNvCxnSpPr>
            <a:cxnSpLocks/>
            <a:stCxn id="23" idx="0"/>
            <a:endCxn id="13" idx="4"/>
          </p:cNvCxnSpPr>
          <p:nvPr/>
        </p:nvCxnSpPr>
        <p:spPr bwMode="auto">
          <a:xfrm flipH="1" flipV="1">
            <a:off x="4572001" y="2133423"/>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810047"/>
            <a:ext cx="7658100" cy="523220"/>
          </a:xfrm>
          <a:prstGeom prst="rect">
            <a:avLst/>
          </a:prstGeom>
          <a:noFill/>
        </p:spPr>
        <p:txBody>
          <a:bodyPr wrap="square" rtlCol="0">
            <a:spAutoFit/>
          </a:bodyPr>
          <a:lstStyle/>
          <a:p>
            <a:r>
              <a:rPr lang="en-US" sz="2800" dirty="0">
                <a:solidFill>
                  <a:srgbClr val="981535"/>
                </a:solidFill>
              </a:rPr>
              <a:t>Fully connected single layer network</a:t>
            </a:r>
          </a:p>
        </p:txBody>
      </p:sp>
      <p:sp>
        <p:nvSpPr>
          <p:cNvPr id="3" name="Rectangle 2">
            <a:extLst>
              <a:ext uri="{FF2B5EF4-FFF2-40B4-BE49-F238E27FC236}">
                <a16:creationId xmlns:a16="http://schemas.microsoft.com/office/drawing/2014/main" id="{8AD1876A-19B5-AE49-83FA-946D46310282}"/>
              </a:ext>
            </a:extLst>
          </p:cNvPr>
          <p:cNvSpPr/>
          <p:nvPr/>
        </p:nvSpPr>
        <p:spPr>
          <a:xfrm>
            <a:off x="1454558" y="3085033"/>
            <a:ext cx="1162215" cy="954107"/>
          </a:xfrm>
          <a:prstGeom prst="rect">
            <a:avLst/>
          </a:prstGeom>
        </p:spPr>
        <p:txBody>
          <a:bodyPr wrap="square">
            <a:spAutoFit/>
          </a:bodyPr>
          <a:lstStyle/>
          <a:p>
            <a:r>
              <a:rPr lang="en-US" sz="2800" dirty="0">
                <a:solidFill>
                  <a:schemeClr val="tx2"/>
                </a:solidFill>
              </a:rPr>
              <a:t>W is a matrix</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CB1F6F-E797-4A45-9FEC-24D5A0F3C4AD}"/>
                  </a:ext>
                </a:extLst>
              </p:cNvPr>
              <p:cNvSpPr txBox="1"/>
              <p:nvPr/>
            </p:nvSpPr>
            <p:spPr>
              <a:xfrm>
                <a:off x="5613211" y="1638661"/>
                <a:ext cx="3831644"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m:rPr>
                          <m:nor/>
                        </m:rPr>
                        <a:rPr lang="en-US" sz="2700">
                          <a:latin typeface="Cambria Math" panose="02040503050406030204" pitchFamily="18" charset="0"/>
                        </a:rPr>
                        <m:t>softmax</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𝑊𝑥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0" name="TextBox 39">
                <a:extLst>
                  <a:ext uri="{FF2B5EF4-FFF2-40B4-BE49-F238E27FC236}">
                    <a16:creationId xmlns:a16="http://schemas.microsoft.com/office/drawing/2014/main" id="{80CB1F6F-E797-4A45-9FEC-24D5A0F3C4AD}"/>
                  </a:ext>
                </a:extLst>
              </p:cNvPr>
              <p:cNvSpPr txBox="1">
                <a:spLocks noRot="1" noChangeAspect="1" noMove="1" noResize="1" noEditPoints="1" noAdjustHandles="1" noChangeArrowheads="1" noChangeShapeType="1" noTextEdit="1"/>
              </p:cNvSpPr>
              <p:nvPr/>
            </p:nvSpPr>
            <p:spPr>
              <a:xfrm>
                <a:off x="5613211" y="1638661"/>
                <a:ext cx="3831644" cy="507831"/>
              </a:xfrm>
              <a:prstGeom prst="rect">
                <a:avLst/>
              </a:prstGeom>
              <a:blipFill>
                <a:blip r:embed="rId3"/>
                <a:stretch>
                  <a:fillRect b="-20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4796DB7-1451-5C4F-81F0-C517963B035E}"/>
              </a:ext>
            </a:extLst>
          </p:cNvPr>
          <p:cNvSpPr txBox="1"/>
          <p:nvPr/>
        </p:nvSpPr>
        <p:spPr>
          <a:xfrm>
            <a:off x="6791326" y="4236735"/>
            <a:ext cx="471604"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+1</a:t>
            </a:r>
          </a:p>
        </p:txBody>
      </p:sp>
      <p:sp>
        <p:nvSpPr>
          <p:cNvPr id="43" name="Rectangle 42">
            <a:extLst>
              <a:ext uri="{FF2B5EF4-FFF2-40B4-BE49-F238E27FC236}">
                <a16:creationId xmlns:a16="http://schemas.microsoft.com/office/drawing/2014/main" id="{1354A9EB-28FF-EA43-A179-8F72EEB6527A}"/>
              </a:ext>
            </a:extLst>
          </p:cNvPr>
          <p:cNvSpPr/>
          <p:nvPr/>
        </p:nvSpPr>
        <p:spPr>
          <a:xfrm>
            <a:off x="6686517" y="2022047"/>
            <a:ext cx="2310652" cy="523220"/>
          </a:xfrm>
          <a:prstGeom prst="rect">
            <a:avLst/>
          </a:prstGeom>
        </p:spPr>
        <p:txBody>
          <a:bodyPr wrap="square">
            <a:spAutoFit/>
          </a:bodyPr>
          <a:lstStyle/>
          <a:p>
            <a:r>
              <a:rPr lang="en-US" sz="2800" dirty="0">
                <a:solidFill>
                  <a:schemeClr val="tx2"/>
                </a:solidFill>
              </a:rPr>
              <a:t>y is a vector</a:t>
            </a:r>
          </a:p>
        </p:txBody>
      </p:sp>
      <p:sp>
        <p:nvSpPr>
          <p:cNvPr id="45" name="TextBox 44">
            <a:extLst>
              <a:ext uri="{FF2B5EF4-FFF2-40B4-BE49-F238E27FC236}">
                <a16:creationId xmlns:a16="http://schemas.microsoft.com/office/drawing/2014/main" id="{6794CF16-0514-2942-87BA-D958E5CAEC9F}"/>
              </a:ext>
            </a:extLst>
          </p:cNvPr>
          <p:cNvSpPr txBox="1"/>
          <p:nvPr/>
        </p:nvSpPr>
        <p:spPr>
          <a:xfrm>
            <a:off x="3494713" y="1172235"/>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y</a:t>
            </a:r>
            <a:r>
              <a:rPr lang="en-US" sz="2400" baseline="-25000" dirty="0">
                <a:latin typeface="Times New Roman" panose="02020603050405020304" pitchFamily="18" charset="0"/>
                <a:cs typeface="Times New Roman" panose="02020603050405020304" pitchFamily="18" charset="0"/>
              </a:rPr>
              <a:t>1</a:t>
            </a:r>
          </a:p>
        </p:txBody>
      </p:sp>
      <p:sp>
        <p:nvSpPr>
          <p:cNvPr id="47" name="TextBox 46">
            <a:extLst>
              <a:ext uri="{FF2B5EF4-FFF2-40B4-BE49-F238E27FC236}">
                <a16:creationId xmlns:a16="http://schemas.microsoft.com/office/drawing/2014/main" id="{275C28FF-A703-5841-B938-401B16C08AA7}"/>
              </a:ext>
            </a:extLst>
          </p:cNvPr>
          <p:cNvSpPr txBox="1"/>
          <p:nvPr/>
        </p:nvSpPr>
        <p:spPr>
          <a:xfrm>
            <a:off x="4987437" y="1167771"/>
            <a:ext cx="4572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y</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176B418-2F6B-2347-AFE4-14E0484F474B}"/>
              </a:ext>
            </a:extLst>
          </p:cNvPr>
          <p:cNvSpPr/>
          <p:nvPr/>
        </p:nvSpPr>
        <p:spPr>
          <a:xfrm>
            <a:off x="6805269" y="3110564"/>
            <a:ext cx="2310652" cy="523220"/>
          </a:xfrm>
          <a:prstGeom prst="rect">
            <a:avLst/>
          </a:prstGeom>
        </p:spPr>
        <p:txBody>
          <a:bodyPr wrap="square">
            <a:spAutoFit/>
          </a:bodyPr>
          <a:lstStyle/>
          <a:p>
            <a:r>
              <a:rPr lang="en-US" sz="2800" dirty="0">
                <a:solidFill>
                  <a:schemeClr val="tx2"/>
                </a:solidFill>
              </a:rPr>
              <a:t>b is a vector</a:t>
            </a:r>
          </a:p>
        </p:txBody>
      </p:sp>
      <p:sp>
        <p:nvSpPr>
          <p:cNvPr id="50" name="TextBox 49">
            <a:extLst>
              <a:ext uri="{FF2B5EF4-FFF2-40B4-BE49-F238E27FC236}">
                <a16:creationId xmlns:a16="http://schemas.microsoft.com/office/drawing/2014/main" id="{4D779BA9-4A4C-D44C-9F2F-6A26E5C03DDA}"/>
              </a:ext>
            </a:extLst>
          </p:cNvPr>
          <p:cNvSpPr txBox="1"/>
          <p:nvPr/>
        </p:nvSpPr>
        <p:spPr>
          <a:xfrm>
            <a:off x="6214718" y="2602472"/>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1B200C40-4EB3-8F46-BFD7-31EF0BEE1BEF}"/>
              </a:ext>
            </a:extLst>
          </p:cNvPr>
          <p:cNvSpPr txBox="1"/>
          <p:nvPr/>
        </p:nvSpPr>
        <p:spPr>
          <a:xfrm>
            <a:off x="3570952" y="1607718"/>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0" name="TextBox 69">
            <a:extLst>
              <a:ext uri="{FF2B5EF4-FFF2-40B4-BE49-F238E27FC236}">
                <a16:creationId xmlns:a16="http://schemas.microsoft.com/office/drawing/2014/main" id="{C285E98C-6BF2-A94E-8903-EF3D15BA19E2}"/>
              </a:ext>
            </a:extLst>
          </p:cNvPr>
          <p:cNvSpPr txBox="1"/>
          <p:nvPr/>
        </p:nvSpPr>
        <p:spPr>
          <a:xfrm>
            <a:off x="4423224" y="1567219"/>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2" name="TextBox 71">
            <a:extLst>
              <a:ext uri="{FF2B5EF4-FFF2-40B4-BE49-F238E27FC236}">
                <a16:creationId xmlns:a16="http://schemas.microsoft.com/office/drawing/2014/main" id="{70E35245-F3C6-3949-8C9B-586BFC3B8597}"/>
              </a:ext>
            </a:extLst>
          </p:cNvPr>
          <p:cNvSpPr txBox="1"/>
          <p:nvPr/>
        </p:nvSpPr>
        <p:spPr>
          <a:xfrm>
            <a:off x="5113408" y="1578897"/>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3" name="TextBox 72">
            <a:extLst>
              <a:ext uri="{FF2B5EF4-FFF2-40B4-BE49-F238E27FC236}">
                <a16:creationId xmlns:a16="http://schemas.microsoft.com/office/drawing/2014/main" id="{EE8FB66E-4013-FC4D-91B9-815E64B8DAE8}"/>
              </a:ext>
            </a:extLst>
          </p:cNvPr>
          <p:cNvSpPr txBox="1"/>
          <p:nvPr/>
        </p:nvSpPr>
        <p:spPr>
          <a:xfrm>
            <a:off x="375062" y="1690560"/>
            <a:ext cx="2330037"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a:t>softmax nodes)</a:t>
            </a:r>
            <a:endParaRPr lang="en-US" sz="2400" dirty="0">
              <a:solidFill>
                <a:schemeClr val="tx2"/>
              </a:solidFill>
            </a:endParaRPr>
          </a:p>
        </p:txBody>
      </p:sp>
      <p:sp>
        <p:nvSpPr>
          <p:cNvPr id="75" name="TextBox 74">
            <a:extLst>
              <a:ext uri="{FF2B5EF4-FFF2-40B4-BE49-F238E27FC236}">
                <a16:creationId xmlns:a16="http://schemas.microsoft.com/office/drawing/2014/main" id="{3CA69468-9096-A746-A14A-DAEFAC4EF5D6}"/>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scalars</a:t>
            </a:r>
          </a:p>
        </p:txBody>
      </p:sp>
    </p:spTree>
    <p:extLst>
      <p:ext uri="{BB962C8B-B14F-4D97-AF65-F5344CB8AC3E}">
        <p14:creationId xmlns:p14="http://schemas.microsoft.com/office/powerpoint/2010/main" val="1473848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6050-9560-0147-958D-269CA32D4084}"/>
              </a:ext>
            </a:extLst>
          </p:cNvPr>
          <p:cNvSpPr>
            <a:spLocks noGrp="1"/>
          </p:cNvSpPr>
          <p:nvPr>
            <p:ph type="title"/>
          </p:nvPr>
        </p:nvSpPr>
        <p:spPr>
          <a:xfrm>
            <a:off x="822960" y="119702"/>
            <a:ext cx="8321040" cy="680397"/>
          </a:xfrm>
        </p:spPr>
        <p:txBody>
          <a:bodyPr>
            <a:normAutofit fontScale="90000"/>
          </a:bodyPr>
          <a:lstStyle/>
          <a:p>
            <a:r>
              <a:rPr lang="en-US" dirty="0"/>
              <a:t>Reminder: softmax: a generalization of sigmoid</a:t>
            </a:r>
          </a:p>
        </p:txBody>
      </p:sp>
      <p:sp>
        <p:nvSpPr>
          <p:cNvPr id="3" name="Content Placeholder 2">
            <a:extLst>
              <a:ext uri="{FF2B5EF4-FFF2-40B4-BE49-F238E27FC236}">
                <a16:creationId xmlns:a16="http://schemas.microsoft.com/office/drawing/2014/main" id="{DB29A5E3-C1F1-3345-9DD8-0A0D44C179B9}"/>
              </a:ext>
            </a:extLst>
          </p:cNvPr>
          <p:cNvSpPr>
            <a:spLocks noGrp="1"/>
          </p:cNvSpPr>
          <p:nvPr>
            <p:ph idx="1"/>
          </p:nvPr>
        </p:nvSpPr>
        <p:spPr>
          <a:xfrm>
            <a:off x="447634" y="702612"/>
            <a:ext cx="8524917" cy="4321186"/>
          </a:xfrm>
        </p:spPr>
        <p:txBody>
          <a:bodyPr/>
          <a:lstStyle/>
          <a:p>
            <a:endParaRPr lang="en-US" dirty="0"/>
          </a:p>
          <a:p>
            <a:r>
              <a:rPr lang="en-US" dirty="0"/>
              <a:t>For a vector </a:t>
            </a:r>
            <a:r>
              <a:rPr lang="en-US" i="1" dirty="0"/>
              <a:t>z </a:t>
            </a:r>
            <a:r>
              <a:rPr lang="en-US" dirty="0"/>
              <a:t>of dimensionality </a:t>
            </a:r>
            <a:r>
              <a:rPr lang="en-US" i="1" dirty="0"/>
              <a:t>k</a:t>
            </a:r>
            <a:r>
              <a:rPr lang="en-US" dirty="0"/>
              <a:t>, the softmax is:</a:t>
            </a:r>
          </a:p>
          <a:p>
            <a:endParaRPr lang="en-US" dirty="0"/>
          </a:p>
          <a:p>
            <a:endParaRPr lang="en-US" dirty="0"/>
          </a:p>
          <a:p>
            <a:endParaRPr lang="en-US" dirty="0"/>
          </a:p>
          <a:p>
            <a:endParaRPr lang="en-US" dirty="0"/>
          </a:p>
          <a:p>
            <a:r>
              <a:rPr lang="en-US" dirty="0"/>
              <a:t>Example:</a:t>
            </a:r>
          </a:p>
        </p:txBody>
      </p:sp>
      <p:pic>
        <p:nvPicPr>
          <p:cNvPr id="5" name="Picture 4">
            <a:extLst>
              <a:ext uri="{FF2B5EF4-FFF2-40B4-BE49-F238E27FC236}">
                <a16:creationId xmlns:a16="http://schemas.microsoft.com/office/drawing/2014/main" id="{ACD3161B-5C37-3244-8EDB-C75C46FF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81" y="2995662"/>
            <a:ext cx="4871538" cy="893596"/>
          </a:xfrm>
          <a:prstGeom prst="rect">
            <a:avLst/>
          </a:prstGeom>
        </p:spPr>
      </p:pic>
      <p:pic>
        <p:nvPicPr>
          <p:cNvPr id="7" name="Picture 6">
            <a:extLst>
              <a:ext uri="{FF2B5EF4-FFF2-40B4-BE49-F238E27FC236}">
                <a16:creationId xmlns:a16="http://schemas.microsoft.com/office/drawing/2014/main" id="{13A5F8A6-C792-DE46-A7B9-0EC179B8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4" y="1867379"/>
            <a:ext cx="7581148" cy="1095375"/>
          </a:xfrm>
          <a:prstGeom prst="rect">
            <a:avLst/>
          </a:prstGeom>
        </p:spPr>
      </p:pic>
      <p:pic>
        <p:nvPicPr>
          <p:cNvPr id="9" name="Picture 8">
            <a:extLst>
              <a:ext uri="{FF2B5EF4-FFF2-40B4-BE49-F238E27FC236}">
                <a16:creationId xmlns:a16="http://schemas.microsoft.com/office/drawing/2014/main" id="{5BFB0223-7490-A848-A0A1-03DA94A7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853" y="4190206"/>
            <a:ext cx="3920288" cy="461210"/>
          </a:xfrm>
          <a:prstGeom prst="rect">
            <a:avLst/>
          </a:prstGeom>
        </p:spPr>
      </p:pic>
      <p:pic>
        <p:nvPicPr>
          <p:cNvPr id="11" name="Picture 10">
            <a:extLst>
              <a:ext uri="{FF2B5EF4-FFF2-40B4-BE49-F238E27FC236}">
                <a16:creationId xmlns:a16="http://schemas.microsoft.com/office/drawing/2014/main" id="{38585B58-FA6D-094E-AB85-4FB38152B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100" y="4700846"/>
            <a:ext cx="4640932" cy="403559"/>
          </a:xfrm>
          <a:prstGeom prst="rect">
            <a:avLst/>
          </a:prstGeom>
        </p:spPr>
      </p:pic>
      <p:pic>
        <p:nvPicPr>
          <p:cNvPr id="14" name="Picture 13">
            <a:extLst>
              <a:ext uri="{FF2B5EF4-FFF2-40B4-BE49-F238E27FC236}">
                <a16:creationId xmlns:a16="http://schemas.microsoft.com/office/drawing/2014/main" id="{463A41E6-4D68-1C4A-B7C7-CB212F309A59}"/>
              </a:ext>
            </a:extLst>
          </p:cNvPr>
          <p:cNvPicPr>
            <a:picLocks noChangeAspect="1"/>
          </p:cNvPicPr>
          <p:nvPr/>
        </p:nvPicPr>
        <p:blipFill rotWithShape="1">
          <a:blip r:embed="rId3">
            <a:extLst>
              <a:ext uri="{28A0092B-C50C-407E-A947-70E740481C1C}">
                <a14:useLocalDpi xmlns:a14="http://schemas.microsoft.com/office/drawing/2010/main" val="0"/>
              </a:ext>
            </a:extLst>
          </a:blip>
          <a:srcRect r="76021"/>
          <a:stretch/>
        </p:blipFill>
        <p:spPr>
          <a:xfrm>
            <a:off x="1325356" y="4333876"/>
            <a:ext cx="1817895" cy="1095375"/>
          </a:xfrm>
          <a:prstGeom prst="rect">
            <a:avLst/>
          </a:prstGeom>
        </p:spPr>
      </p:pic>
    </p:spTree>
    <p:extLst>
      <p:ext uri="{BB962C8B-B14F-4D97-AF65-F5344CB8AC3E}">
        <p14:creationId xmlns:p14="http://schemas.microsoft.com/office/powerpoint/2010/main" val="275475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1777B-5A7F-3243-B4A3-B85E235379FD}"/>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1809887-372D-A64D-9F2C-D6BA56E98C55}"/>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
        <p:nvSpPr>
          <p:cNvPr id="3" name="Rectangle 46">
            <a:extLst>
              <a:ext uri="{FF2B5EF4-FFF2-40B4-BE49-F238E27FC236}">
                <a16:creationId xmlns:a16="http://schemas.microsoft.com/office/drawing/2014/main" id="{4D16B5DB-A17C-4164-DA8A-4C1746C42F07}"/>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p:spTree>
    <p:extLst>
      <p:ext uri="{BB962C8B-B14F-4D97-AF65-F5344CB8AC3E}">
        <p14:creationId xmlns:p14="http://schemas.microsoft.com/office/powerpoint/2010/main" val="1128961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055" y="2251467"/>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B90A195-4711-6847-A1F0-43F79543E664}"/>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090BEB-C0C3-7B40-B981-48FF02071684}"/>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
        <p:nvSpPr>
          <p:cNvPr id="3" name="Rectangle 46">
            <a:extLst>
              <a:ext uri="{FF2B5EF4-FFF2-40B4-BE49-F238E27FC236}">
                <a16:creationId xmlns:a16="http://schemas.microsoft.com/office/drawing/2014/main" id="{4B8CB520-43F9-9DED-813E-C2A112E6A578}"/>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p:spTree>
    <p:extLst>
      <p:ext uri="{BB962C8B-B14F-4D97-AF65-F5344CB8AC3E}">
        <p14:creationId xmlns:p14="http://schemas.microsoft.com/office/powerpoint/2010/main" val="3206997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439" y="2239746"/>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83A3B05F-6BB6-2A4F-BA3C-2AA27D156CCD}"/>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C8D85BA-73D8-8D49-8E9D-6DBB48F7AC9B}"/>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8C8D85BA-73D8-8D49-8E9D-6DBB48F7AC9B}"/>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6E8BACF-CDD5-CB45-A299-48BDFA9718E6}"/>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76E8BACF-CDD5-CB45-A299-48BDFA9718E6}"/>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623869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softmax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055" y="2179813"/>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7140746" y="1401167"/>
            <a:ext cx="2310652" cy="523220"/>
          </a:xfrm>
          <a:prstGeom prst="rect">
            <a:avLst/>
          </a:prstGeom>
        </p:spPr>
        <p:txBody>
          <a:bodyPr wrap="square">
            <a:spAutoFit/>
          </a:bodyPr>
          <a:lstStyle/>
          <a:p>
            <a:r>
              <a:rPr lang="en-US" sz="2800" dirty="0">
                <a:solidFill>
                  <a:schemeClr val="tx2"/>
                </a:solidFill>
              </a:rPr>
              <a:t>y is a vector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5D61C3-8105-DE47-94D9-A3650463975A}"/>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5BE0589-CBC0-6947-B195-A9C9927017D7}"/>
                  </a:ext>
                </a:extLst>
              </p:cNvPr>
              <p:cNvSpPr txBox="1"/>
              <p:nvPr/>
            </p:nvSpPr>
            <p:spPr>
              <a:xfrm>
                <a:off x="5906753" y="885680"/>
                <a:ext cx="26314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a:blip r:embed="rId5"/>
                <a:stretch>
                  <a:fillRect l="-2885" r="-4808" b="-34211"/>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35780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Multi-layer Notation</a:t>
            </a:r>
          </a:p>
        </p:txBody>
      </p:sp>
      <p:sp>
        <p:nvSpPr>
          <p:cNvPr id="8" name="Oval 7"/>
          <p:cNvSpPr/>
          <p:nvPr/>
        </p:nvSpPr>
        <p:spPr bwMode="auto">
          <a:xfrm>
            <a:off x="2230378" y="29524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0017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2839978" y="11236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36781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28399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2230378" y="153004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3068578" y="1599762"/>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3068578" y="1599762"/>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2392023" y="159976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47812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63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444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31447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1773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858778" y="327769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001778" y="3047562"/>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2286174" y="3022210"/>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2230378" y="3047562"/>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1020423" y="304756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2230378" y="3047562"/>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1020423" y="304756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1031582" y="304756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3906778" y="3047562"/>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3068578" y="3047562"/>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3144778" y="302869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3906778" y="3047562"/>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3068578" y="302869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3373378" y="304909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2039878" y="304756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0" y="3174710"/>
            <a:ext cx="973329"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83" name="TextBox 82"/>
          <p:cNvSpPr txBox="1"/>
          <p:nvPr/>
        </p:nvSpPr>
        <p:spPr>
          <a:xfrm>
            <a:off x="4514956" y="4413744"/>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700408" y="4413744"/>
            <a:ext cx="457200" cy="461665"/>
          </a:xfrm>
          <a:prstGeom prst="rect">
            <a:avLst/>
          </a:prstGeom>
          <a:noFill/>
        </p:spPr>
        <p:txBody>
          <a:bodyPr wrap="square" rtlCol="0">
            <a:spAutoFit/>
          </a:bodyPr>
          <a:lstStyle/>
          <a:p>
            <a:r>
              <a:rPr lang="en-US" sz="2400" dirty="0"/>
              <a:t>x</a:t>
            </a:r>
            <a:r>
              <a:rPr lang="en-US" sz="2400" baseline="-25000" dirty="0"/>
              <a:t>1</a:t>
            </a:r>
          </a:p>
        </p:txBody>
      </p:sp>
      <p:sp>
        <p:nvSpPr>
          <p:cNvPr id="63" name="TextBox 62">
            <a:extLst>
              <a:ext uri="{FF2B5EF4-FFF2-40B4-BE49-F238E27FC236}">
                <a16:creationId xmlns:a16="http://schemas.microsoft.com/office/drawing/2014/main" id="{47A73503-3270-5047-A324-18EC3AE71939}"/>
              </a:ext>
            </a:extLst>
          </p:cNvPr>
          <p:cNvSpPr txBox="1"/>
          <p:nvPr/>
        </p:nvSpPr>
        <p:spPr>
          <a:xfrm>
            <a:off x="5392678" y="4400290"/>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4686301" y="3200401"/>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FB78A803-C112-CB46-944B-D5375F2FE36B}"/>
              </a:ext>
            </a:extLst>
          </p:cNvPr>
          <p:cNvSpPr txBox="1"/>
          <p:nvPr/>
        </p:nvSpPr>
        <p:spPr>
          <a:xfrm>
            <a:off x="1892218" y="4423140"/>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2951578" y="2512309"/>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51" name="TextBox 50">
            <a:extLst>
              <a:ext uri="{FF2B5EF4-FFF2-40B4-BE49-F238E27FC236}">
                <a16:creationId xmlns:a16="http://schemas.microsoft.com/office/drawing/2014/main" id="{16FC99DE-07E4-6943-9A97-1E37AE8695FB}"/>
              </a:ext>
            </a:extLst>
          </p:cNvPr>
          <p:cNvSpPr txBox="1"/>
          <p:nvPr/>
        </p:nvSpPr>
        <p:spPr>
          <a:xfrm>
            <a:off x="1487206" y="1569638"/>
            <a:ext cx="971772"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p:sp>
        <p:nvSpPr>
          <p:cNvPr id="53" name="TextBox 52">
            <a:extLst>
              <a:ext uri="{FF2B5EF4-FFF2-40B4-BE49-F238E27FC236}">
                <a16:creationId xmlns:a16="http://schemas.microsoft.com/office/drawing/2014/main" id="{2CA89313-6CAD-554E-9D23-EAD5511383C8}"/>
              </a:ext>
            </a:extLst>
          </p:cNvPr>
          <p:cNvSpPr txBox="1"/>
          <p:nvPr/>
        </p:nvSpPr>
        <p:spPr>
          <a:xfrm>
            <a:off x="3830116" y="1706513"/>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0562FF-1E01-3441-8A09-AA2B6A0DC9B9}"/>
                  </a:ext>
                </a:extLst>
              </p:cNvPr>
              <p:cNvSpPr txBox="1"/>
              <p:nvPr/>
            </p:nvSpPr>
            <p:spPr>
              <a:xfrm>
                <a:off x="5762590" y="3092418"/>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[1]</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[1]</m:t>
                          </m:r>
                        </m:sup>
                      </m:sSup>
                    </m:oMath>
                  </m:oMathPara>
                </a14:m>
                <a:endParaRPr lang="en-US" sz="2100" dirty="0"/>
              </a:p>
            </p:txBody>
          </p:sp>
        </mc:Choice>
        <mc:Fallback xmlns="">
          <p:sp>
            <p:nvSpPr>
              <p:cNvPr id="5" name="TextBox 4">
                <a:extLst>
                  <a:ext uri="{FF2B5EF4-FFF2-40B4-BE49-F238E27FC236}">
                    <a16:creationId xmlns:a16="http://schemas.microsoft.com/office/drawing/2014/main" id="{BC0562FF-1E01-3441-8A09-AA2B6A0DC9B9}"/>
                  </a:ext>
                </a:extLst>
              </p:cNvPr>
              <p:cNvSpPr txBox="1">
                <a:spLocks noRot="1" noChangeAspect="1" noMove="1" noResize="1" noEditPoints="1" noAdjustHandles="1" noChangeArrowheads="1" noChangeShapeType="1" noTextEdit="1"/>
              </p:cNvSpPr>
              <p:nvPr/>
            </p:nvSpPr>
            <p:spPr>
              <a:xfrm>
                <a:off x="5762590" y="3092418"/>
                <a:ext cx="2698111" cy="4292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8A885C3-50DB-7848-8012-79C04D562EF4}"/>
                  </a:ext>
                </a:extLst>
              </p:cNvPr>
              <p:cNvSpPr txBox="1"/>
              <p:nvPr/>
            </p:nvSpPr>
            <p:spPr>
              <a:xfrm>
                <a:off x="5997523" y="4375074"/>
                <a:ext cx="665695"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oMath>
                  </m:oMathPara>
                </a14:m>
                <a:endParaRPr lang="en-US" sz="2100" dirty="0"/>
              </a:p>
            </p:txBody>
          </p:sp>
        </mc:Choice>
        <mc:Fallback xmlns="">
          <p:sp>
            <p:nvSpPr>
              <p:cNvPr id="55" name="TextBox 54">
                <a:extLst>
                  <a:ext uri="{FF2B5EF4-FFF2-40B4-BE49-F238E27FC236}">
                    <a16:creationId xmlns:a16="http://schemas.microsoft.com/office/drawing/2014/main" id="{98A885C3-50DB-7848-8012-79C04D562EF4}"/>
                  </a:ext>
                </a:extLst>
              </p:cNvPr>
              <p:cNvSpPr txBox="1">
                <a:spLocks noRot="1" noChangeAspect="1" noMove="1" noResize="1" noEditPoints="1" noAdjustHandles="1" noChangeArrowheads="1" noChangeShapeType="1" noTextEdit="1"/>
              </p:cNvSpPr>
              <p:nvPr/>
            </p:nvSpPr>
            <p:spPr>
              <a:xfrm>
                <a:off x="5997523" y="4375074"/>
                <a:ext cx="665695" cy="4292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E1D72F-E6EB-8346-9999-F516C1763888}"/>
                  </a:ext>
                </a:extLst>
              </p:cNvPr>
              <p:cNvSpPr txBox="1"/>
              <p:nvPr/>
            </p:nvSpPr>
            <p:spPr>
              <a:xfrm>
                <a:off x="5811778" y="2614009"/>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oMath>
                  </m:oMathPara>
                </a14:m>
                <a:endParaRPr lang="en-US" sz="2100" dirty="0"/>
              </a:p>
            </p:txBody>
          </p:sp>
        </mc:Choice>
        <mc:Fallback xmlns="">
          <p:sp>
            <p:nvSpPr>
              <p:cNvPr id="57" name="TextBox 56">
                <a:extLst>
                  <a:ext uri="{FF2B5EF4-FFF2-40B4-BE49-F238E27FC236}">
                    <a16:creationId xmlns:a16="http://schemas.microsoft.com/office/drawing/2014/main" id="{8DE1D72F-E6EB-8346-9999-F516C1763888}"/>
                  </a:ext>
                </a:extLst>
              </p:cNvPr>
              <p:cNvSpPr txBox="1">
                <a:spLocks noRot="1" noChangeAspect="1" noMove="1" noResize="1" noEditPoints="1" noAdjustHandles="1" noChangeArrowheads="1" noChangeShapeType="1" noTextEdit="1"/>
              </p:cNvSpPr>
              <p:nvPr/>
            </p:nvSpPr>
            <p:spPr>
              <a:xfrm>
                <a:off x="5811778" y="2614009"/>
                <a:ext cx="2079608" cy="437749"/>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3B75AAB-340F-8A48-8103-35C65373C384}"/>
                  </a:ext>
                </a:extLst>
              </p:cNvPr>
              <p:cNvSpPr txBox="1"/>
              <p:nvPr/>
            </p:nvSpPr>
            <p:spPr>
              <a:xfrm>
                <a:off x="4686301" y="1536884"/>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[2]</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[2]</m:t>
                          </m:r>
                        </m:sup>
                      </m:sSup>
                    </m:oMath>
                  </m:oMathPara>
                </a14:m>
                <a:endParaRPr lang="en-US" sz="2100" dirty="0"/>
              </a:p>
            </p:txBody>
          </p:sp>
        </mc:Choice>
        <mc:Fallback xmlns="">
          <p:sp>
            <p:nvSpPr>
              <p:cNvPr id="59" name="TextBox 58">
                <a:extLst>
                  <a:ext uri="{FF2B5EF4-FFF2-40B4-BE49-F238E27FC236}">
                    <a16:creationId xmlns:a16="http://schemas.microsoft.com/office/drawing/2014/main" id="{53B75AAB-340F-8A48-8103-35C65373C384}"/>
                  </a:ext>
                </a:extLst>
              </p:cNvPr>
              <p:cNvSpPr txBox="1">
                <a:spLocks noRot="1" noChangeAspect="1" noMove="1" noResize="1" noEditPoints="1" noAdjustHandles="1" noChangeArrowheads="1" noChangeShapeType="1" noTextEdit="1"/>
              </p:cNvSpPr>
              <p:nvPr/>
            </p:nvSpPr>
            <p:spPr>
              <a:xfrm>
                <a:off x="4686301" y="1536884"/>
                <a:ext cx="2698111" cy="42928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8CD327-7EF1-F54D-A30C-591FDB104E94}"/>
                  </a:ext>
                </a:extLst>
              </p:cNvPr>
              <p:cNvSpPr txBox="1"/>
              <p:nvPr/>
            </p:nvSpPr>
            <p:spPr>
              <a:xfrm>
                <a:off x="4662523" y="1152358"/>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oMath>
                  </m:oMathPara>
                </a14:m>
                <a:endParaRPr lang="en-US" sz="2100" dirty="0"/>
              </a:p>
            </p:txBody>
          </p:sp>
        </mc:Choice>
        <mc:Fallback xmlns="">
          <p:sp>
            <p:nvSpPr>
              <p:cNvPr id="61" name="TextBox 60">
                <a:extLst>
                  <a:ext uri="{FF2B5EF4-FFF2-40B4-BE49-F238E27FC236}">
                    <a16:creationId xmlns:a16="http://schemas.microsoft.com/office/drawing/2014/main" id="{158CD327-7EF1-F54D-A30C-591FDB104E94}"/>
                  </a:ext>
                </a:extLst>
              </p:cNvPr>
              <p:cNvSpPr txBox="1">
                <a:spLocks noRot="1" noChangeAspect="1" noMove="1" noResize="1" noEditPoints="1" noAdjustHandles="1" noChangeArrowheads="1" noChangeShapeType="1" noTextEdit="1"/>
              </p:cNvSpPr>
              <p:nvPr/>
            </p:nvSpPr>
            <p:spPr>
              <a:xfrm>
                <a:off x="4662523" y="1152358"/>
                <a:ext cx="2079608" cy="437749"/>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4117CC7-81D7-444A-94DE-B20905620D50}"/>
                  </a:ext>
                </a:extLst>
              </p:cNvPr>
              <p:cNvSpPr txBox="1"/>
              <p:nvPr/>
            </p:nvSpPr>
            <p:spPr>
              <a:xfrm>
                <a:off x="4668779" y="715237"/>
                <a:ext cx="1172629"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𝑎</m:t>
                          </m:r>
                        </m:e>
                        <m:sup>
                          <m:r>
                            <a:rPr lang="en-US" sz="2100" i="1">
                              <a:latin typeface="Cambria Math" panose="02040503050406030204" pitchFamily="18" charset="0"/>
                            </a:rPr>
                            <m:t>[2]</m:t>
                          </m:r>
                        </m:sup>
                      </m:sSup>
                    </m:oMath>
                  </m:oMathPara>
                </a14:m>
                <a:endParaRPr lang="en-US" sz="2100" dirty="0"/>
              </a:p>
            </p:txBody>
          </p:sp>
        </mc:Choice>
        <mc:Fallback xmlns="">
          <p:sp>
            <p:nvSpPr>
              <p:cNvPr id="75" name="TextBox 74">
                <a:extLst>
                  <a:ext uri="{FF2B5EF4-FFF2-40B4-BE49-F238E27FC236}">
                    <a16:creationId xmlns:a16="http://schemas.microsoft.com/office/drawing/2014/main" id="{64117CC7-81D7-444A-94DE-B20905620D50}"/>
                  </a:ext>
                </a:extLst>
              </p:cNvPr>
              <p:cNvSpPr txBox="1">
                <a:spLocks noRot="1" noChangeAspect="1" noMove="1" noResize="1" noEditPoints="1" noAdjustHandles="1" noChangeArrowheads="1" noChangeShapeType="1" noTextEdit="1"/>
              </p:cNvSpPr>
              <p:nvPr/>
            </p:nvSpPr>
            <p:spPr>
              <a:xfrm>
                <a:off x="4668779" y="715237"/>
                <a:ext cx="1172629" cy="429285"/>
              </a:xfrm>
              <a:prstGeom prst="rect">
                <a:avLst/>
              </a:prstGeom>
              <a:blipFill>
                <a:blip r:embed="rId8"/>
                <a:stretch>
                  <a:fillRect b="-5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61A64EF-1850-EA4E-9159-BFA68961A144}"/>
              </a:ext>
            </a:extLst>
          </p:cNvPr>
          <p:cNvSpPr txBox="1"/>
          <p:nvPr/>
        </p:nvSpPr>
        <p:spPr>
          <a:xfrm>
            <a:off x="6786866" y="1084812"/>
            <a:ext cx="1678665"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sigmoid or softmax</a:t>
            </a:r>
          </a:p>
        </p:txBody>
      </p:sp>
      <p:sp>
        <p:nvSpPr>
          <p:cNvPr id="78" name="TextBox 77">
            <a:extLst>
              <a:ext uri="{FF2B5EF4-FFF2-40B4-BE49-F238E27FC236}">
                <a16:creationId xmlns:a16="http://schemas.microsoft.com/office/drawing/2014/main" id="{43B7EA6D-3AD2-C448-B42A-1077B64D2355}"/>
              </a:ext>
            </a:extLst>
          </p:cNvPr>
          <p:cNvSpPr txBox="1"/>
          <p:nvPr/>
        </p:nvSpPr>
        <p:spPr>
          <a:xfrm>
            <a:off x="7905568" y="2571490"/>
            <a:ext cx="654346" cy="323165"/>
          </a:xfrm>
          <a:prstGeom prst="rect">
            <a:avLst/>
          </a:prstGeom>
          <a:noFill/>
        </p:spPr>
        <p:txBody>
          <a:bodyPr wrap="none" rtlCol="0">
            <a:spAutoFit/>
          </a:bodyPr>
          <a:lstStyle/>
          <a:p>
            <a:r>
              <a:rPr lang="en-US" sz="1500" dirty="0" err="1">
                <a:latin typeface="Times New Roman" panose="02020603050405020304" pitchFamily="18" charset="0"/>
                <a:cs typeface="Times New Roman" panose="02020603050405020304" pitchFamily="18" charset="0"/>
              </a:rPr>
              <a:t>ReLU</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782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957E-4573-F948-9812-82CC80E15F6D}"/>
              </a:ext>
            </a:extLst>
          </p:cNvPr>
          <p:cNvSpPr>
            <a:spLocks noGrp="1"/>
          </p:cNvSpPr>
          <p:nvPr>
            <p:ph type="title"/>
          </p:nvPr>
        </p:nvSpPr>
        <p:spPr/>
        <p:txBody>
          <a:bodyPr/>
          <a:lstStyle/>
          <a:p>
            <a:r>
              <a:rPr lang="en-US" b="0" dirty="0"/>
              <a:t>Multi Layer Notation</a:t>
            </a:r>
          </a:p>
        </p:txBody>
      </p:sp>
      <p:sp>
        <p:nvSpPr>
          <p:cNvPr id="4" name="Slide Number Placeholder 3">
            <a:extLst>
              <a:ext uri="{FF2B5EF4-FFF2-40B4-BE49-F238E27FC236}">
                <a16:creationId xmlns:a16="http://schemas.microsoft.com/office/drawing/2014/main" id="{342D2BF1-F3C5-BF43-B9C1-862176EFEC4F}"/>
              </a:ext>
            </a:extLst>
          </p:cNvPr>
          <p:cNvSpPr>
            <a:spLocks noGrp="1"/>
          </p:cNvSpPr>
          <p:nvPr>
            <p:ph type="sldNum" sz="quarter" idx="12"/>
          </p:nvPr>
        </p:nvSpPr>
        <p:spPr/>
        <p:txBody>
          <a:bodyPr/>
          <a:lstStyle/>
          <a:p>
            <a:pPr>
              <a:defRPr/>
            </a:pPr>
            <a:fld id="{713DD8BE-556E-3440-9013-11CC5588178D}" type="slidenum">
              <a:rPr lang="en-US" smtClean="0"/>
              <a:pPr>
                <a:defRPr/>
              </a:pPr>
              <a:t>19</a:t>
            </a:fld>
            <a:endParaRPr lang="en-US"/>
          </a:p>
        </p:txBody>
      </p:sp>
      <p:pic>
        <p:nvPicPr>
          <p:cNvPr id="5" name="Picture 4">
            <a:extLst>
              <a:ext uri="{FF2B5EF4-FFF2-40B4-BE49-F238E27FC236}">
                <a16:creationId xmlns:a16="http://schemas.microsoft.com/office/drawing/2014/main" id="{E6B58516-1A10-7B46-BFBF-82AC28F804A7}"/>
              </a:ext>
            </a:extLst>
          </p:cNvPr>
          <p:cNvPicPr>
            <a:picLocks noChangeAspect="1"/>
          </p:cNvPicPr>
          <p:nvPr/>
        </p:nvPicPr>
        <p:blipFill>
          <a:blip r:embed="rId3"/>
          <a:stretch>
            <a:fillRect/>
          </a:stretch>
        </p:blipFill>
        <p:spPr>
          <a:xfrm>
            <a:off x="523643" y="1171785"/>
            <a:ext cx="3311123" cy="2717800"/>
          </a:xfrm>
          <a:prstGeom prst="rect">
            <a:avLst/>
          </a:prstGeom>
        </p:spPr>
      </p:pic>
      <p:pic>
        <p:nvPicPr>
          <p:cNvPr id="6" name="Picture 5">
            <a:extLst>
              <a:ext uri="{FF2B5EF4-FFF2-40B4-BE49-F238E27FC236}">
                <a16:creationId xmlns:a16="http://schemas.microsoft.com/office/drawing/2014/main" id="{CF3FDF68-4037-C34A-8AAD-8E0F66849515}"/>
              </a:ext>
            </a:extLst>
          </p:cNvPr>
          <p:cNvPicPr>
            <a:picLocks noChangeAspect="1"/>
          </p:cNvPicPr>
          <p:nvPr/>
        </p:nvPicPr>
        <p:blipFill>
          <a:blip r:embed="rId4"/>
          <a:stretch>
            <a:fillRect/>
          </a:stretch>
        </p:blipFill>
        <p:spPr>
          <a:xfrm>
            <a:off x="4682722" y="2157477"/>
            <a:ext cx="4461278" cy="1915085"/>
          </a:xfrm>
          <a:prstGeom prst="rect">
            <a:avLst/>
          </a:prstGeom>
        </p:spPr>
      </p:pic>
      <p:pic>
        <p:nvPicPr>
          <p:cNvPr id="9" name="Picture 8">
            <a:extLst>
              <a:ext uri="{FF2B5EF4-FFF2-40B4-BE49-F238E27FC236}">
                <a16:creationId xmlns:a16="http://schemas.microsoft.com/office/drawing/2014/main" id="{567E349A-4ED6-1D43-AFA2-9C79961551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44400" y="51152"/>
            <a:ext cx="1964966" cy="2009625"/>
          </a:xfrm>
          <a:prstGeom prst="rect">
            <a:avLst/>
          </a:prstGeom>
        </p:spPr>
      </p:pic>
    </p:spTree>
    <p:extLst>
      <p:ext uri="{BB962C8B-B14F-4D97-AF65-F5344CB8AC3E}">
        <p14:creationId xmlns:p14="http://schemas.microsoft.com/office/powerpoint/2010/main" val="272408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This is in your brain</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1891196" y="1123952"/>
            <a:ext cx="5285411" cy="3408033"/>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4558748" y="4637184"/>
            <a:ext cx="4572000" cy="404085"/>
          </a:xfrm>
          <a:prstGeom prst="rect">
            <a:avLst/>
          </a:prstGeom>
        </p:spPr>
        <p:txBody>
          <a:bodyPr>
            <a:spAutoFit/>
          </a:bodyPr>
          <a:lstStyle/>
          <a:p>
            <a:r>
              <a:rPr lang="en-US" sz="1013" dirty="0"/>
              <a:t>By </a:t>
            </a:r>
            <a:r>
              <a:rPr lang="en-US" sz="1013" dirty="0" err="1"/>
              <a:t>BruceBlaus</a:t>
            </a:r>
            <a:r>
              <a:rPr lang="en-US" sz="1013" dirty="0"/>
              <a:t> - Own work, CC BY 3.0, https://</a:t>
            </a:r>
            <a:r>
              <a:rPr lang="en-US" sz="1013" dirty="0" err="1"/>
              <a:t>commons.wikimedia.org</a:t>
            </a:r>
            <a:r>
              <a:rPr lang="en-US" sz="1013" dirty="0"/>
              <a:t>/w/</a:t>
            </a:r>
            <a:r>
              <a:rPr lang="en-US" sz="1013" dirty="0" err="1"/>
              <a:t>index.php?curid</a:t>
            </a:r>
            <a:r>
              <a:rPr lang="en-US" sz="1013" dirty="0"/>
              <a:t>=28761830</a:t>
            </a:r>
          </a:p>
        </p:txBody>
      </p:sp>
    </p:spTree>
    <p:extLst>
      <p:ext uri="{BB962C8B-B14F-4D97-AF65-F5344CB8AC3E}">
        <p14:creationId xmlns:p14="http://schemas.microsoft.com/office/powerpoint/2010/main" val="2055884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39CC-D4E4-5D40-B3D4-00218347EEE9}"/>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C6CF4019-1EE5-CE45-AB74-959B5691CBA4}"/>
              </a:ext>
            </a:extLst>
          </p:cNvPr>
          <p:cNvSpPr>
            <a:spLocks noGrp="1"/>
          </p:cNvSpPr>
          <p:nvPr>
            <p:ph idx="1"/>
          </p:nvPr>
        </p:nvSpPr>
        <p:spPr/>
        <p:txBody>
          <a:bodyPr/>
          <a:lstStyle/>
          <a:p>
            <a:r>
              <a:rPr lang="en-US" dirty="0"/>
              <a:t>Let's switch to a notation without the bias unit</a:t>
            </a:r>
          </a:p>
          <a:p>
            <a:r>
              <a:rPr lang="en-US" dirty="0"/>
              <a:t>Just a notational change</a:t>
            </a:r>
          </a:p>
          <a:p>
            <a:pPr marL="557199" indent="-557199">
              <a:buFont typeface="+mj-lt"/>
              <a:buAutoNum type="arabicPeriod"/>
            </a:pPr>
            <a:r>
              <a:rPr lang="en-US" dirty="0"/>
              <a:t>Add a dummy node a</a:t>
            </a:r>
            <a:r>
              <a:rPr lang="en-US" baseline="-25000" dirty="0"/>
              <a:t>0</a:t>
            </a:r>
            <a:r>
              <a:rPr lang="en-US" dirty="0"/>
              <a:t>=1 to each layer</a:t>
            </a:r>
          </a:p>
          <a:p>
            <a:pPr marL="557199" indent="-557199">
              <a:buFont typeface="+mj-lt"/>
              <a:buAutoNum type="arabicPeriod"/>
            </a:pPr>
            <a:r>
              <a:rPr lang="en-US" dirty="0"/>
              <a:t>Its weight w</a:t>
            </a:r>
            <a:r>
              <a:rPr lang="en-US" baseline="-25000" dirty="0"/>
              <a:t>0</a:t>
            </a:r>
            <a:r>
              <a:rPr lang="en-US" dirty="0"/>
              <a:t> will be the bias</a:t>
            </a:r>
          </a:p>
          <a:p>
            <a:pPr marL="557199" indent="-557199">
              <a:buFont typeface="+mj-lt"/>
              <a:buAutoNum type="arabicPeriod"/>
            </a:pPr>
            <a:r>
              <a:rPr lang="en-US" dirty="0"/>
              <a:t>So input layer a</a:t>
            </a:r>
            <a:r>
              <a:rPr lang="en-US" baseline="30000" dirty="0"/>
              <a:t>[0]</a:t>
            </a:r>
            <a:r>
              <a:rPr lang="en-US" baseline="-25000" dirty="0"/>
              <a:t>0</a:t>
            </a:r>
            <a:r>
              <a:rPr lang="en-US" dirty="0"/>
              <a:t>=1, </a:t>
            </a:r>
          </a:p>
          <a:p>
            <a:pPr marL="954053" lvl="1" indent="-557199"/>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extLst>
      <p:ext uri="{BB962C8B-B14F-4D97-AF65-F5344CB8AC3E}">
        <p14:creationId xmlns:p14="http://schemas.microsoft.com/office/powerpoint/2010/main" val="75554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D5D9-B6D6-8344-9A97-857A9253803D}"/>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5EA9C9E3-9F5B-884F-AD6F-4CBE84257943}"/>
              </a:ext>
            </a:extLst>
          </p:cNvPr>
          <p:cNvSpPr>
            <a:spLocks noGrp="1"/>
          </p:cNvSpPr>
          <p:nvPr>
            <p:ph idx="1"/>
          </p:nvPr>
        </p:nvSpPr>
        <p:spPr/>
        <p:txBody>
          <a:bodyPr/>
          <a:lstStyle/>
          <a:p>
            <a:r>
              <a:rPr lang="en-US" dirty="0"/>
              <a:t>Instead of:					We'll do this:</a:t>
            </a:r>
          </a:p>
        </p:txBody>
      </p:sp>
      <p:pic>
        <p:nvPicPr>
          <p:cNvPr id="5" name="Picture 4">
            <a:extLst>
              <a:ext uri="{FF2B5EF4-FFF2-40B4-BE49-F238E27FC236}">
                <a16:creationId xmlns:a16="http://schemas.microsoft.com/office/drawing/2014/main" id="{559E1DC1-91C6-9146-9281-5AB316C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2641410"/>
            <a:ext cx="2371680" cy="444690"/>
          </a:xfrm>
          <a:prstGeom prst="rect">
            <a:avLst/>
          </a:prstGeom>
        </p:spPr>
      </p:pic>
      <p:pic>
        <p:nvPicPr>
          <p:cNvPr id="7" name="Picture 6">
            <a:extLst>
              <a:ext uri="{FF2B5EF4-FFF2-40B4-BE49-F238E27FC236}">
                <a16:creationId xmlns:a16="http://schemas.microsoft.com/office/drawing/2014/main" id="{5B5C0282-30F3-764F-B342-2D3FDEDAE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863" y="2571751"/>
            <a:ext cx="1852875" cy="481748"/>
          </a:xfrm>
          <a:prstGeom prst="rect">
            <a:avLst/>
          </a:prstGeom>
        </p:spPr>
      </p:pic>
      <p:pic>
        <p:nvPicPr>
          <p:cNvPr id="9" name="Picture 8">
            <a:extLst>
              <a:ext uri="{FF2B5EF4-FFF2-40B4-BE49-F238E27FC236}">
                <a16:creationId xmlns:a16="http://schemas.microsoft.com/office/drawing/2014/main" id="{8D88C272-C1B2-0341-820E-E51BEEBDC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300" y="3244936"/>
            <a:ext cx="3965153" cy="1259955"/>
          </a:xfrm>
          <a:prstGeom prst="rect">
            <a:avLst/>
          </a:prstGeom>
        </p:spPr>
      </p:pic>
      <p:pic>
        <p:nvPicPr>
          <p:cNvPr id="11" name="Picture 10">
            <a:extLst>
              <a:ext uri="{FF2B5EF4-FFF2-40B4-BE49-F238E27FC236}">
                <a16:creationId xmlns:a16="http://schemas.microsoft.com/office/drawing/2014/main" id="{E9248D8D-D0E6-874E-8A72-A3238BAA3A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575" y="3022590"/>
            <a:ext cx="2223450" cy="1482300"/>
          </a:xfrm>
          <a:prstGeom prst="rect">
            <a:avLst/>
          </a:prstGeom>
        </p:spPr>
      </p:pic>
      <p:sp>
        <p:nvSpPr>
          <p:cNvPr id="12" name="TextBox 11">
            <a:extLst>
              <a:ext uri="{FF2B5EF4-FFF2-40B4-BE49-F238E27FC236}">
                <a16:creationId xmlns:a16="http://schemas.microsoft.com/office/drawing/2014/main" id="{E35A2307-8C8C-A64A-8811-29C43D5721C0}"/>
              </a:ext>
            </a:extLst>
          </p:cNvPr>
          <p:cNvSpPr txBox="1"/>
          <p:nvPr/>
        </p:nvSpPr>
        <p:spPr>
          <a:xfrm>
            <a:off x="1053547" y="1828802"/>
            <a:ext cx="2409634"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
        <p:nvSpPr>
          <p:cNvPr id="13" name="TextBox 12">
            <a:extLst>
              <a:ext uri="{FF2B5EF4-FFF2-40B4-BE49-F238E27FC236}">
                <a16:creationId xmlns:a16="http://schemas.microsoft.com/office/drawing/2014/main" id="{0FB1FA96-5803-8541-8977-9A7033EB2AF8}"/>
              </a:ext>
            </a:extLst>
          </p:cNvPr>
          <p:cNvSpPr txBox="1"/>
          <p:nvPr/>
        </p:nvSpPr>
        <p:spPr>
          <a:xfrm>
            <a:off x="5743899" y="1861583"/>
            <a:ext cx="2852063"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0</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Tree>
    <p:extLst>
      <p:ext uri="{BB962C8B-B14F-4D97-AF65-F5344CB8AC3E}">
        <p14:creationId xmlns:p14="http://schemas.microsoft.com/office/powerpoint/2010/main" val="145446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DCA5-80DF-CB46-94C0-75992478720B}"/>
              </a:ext>
            </a:extLst>
          </p:cNvPr>
          <p:cNvSpPr>
            <a:spLocks noGrp="1"/>
          </p:cNvSpPr>
          <p:nvPr>
            <p:ph type="title"/>
          </p:nvPr>
        </p:nvSpPr>
        <p:spPr/>
        <p:txBody>
          <a:bodyPr/>
          <a:lstStyle/>
          <a:p>
            <a:r>
              <a:rPr lang="en-US" dirty="0"/>
              <a:t>Replacing the bias unit</a:t>
            </a:r>
          </a:p>
        </p:txBody>
      </p:sp>
      <p:pic>
        <p:nvPicPr>
          <p:cNvPr id="5" name="Content Placeholder 4">
            <a:extLst>
              <a:ext uri="{FF2B5EF4-FFF2-40B4-BE49-F238E27FC236}">
                <a16:creationId xmlns:a16="http://schemas.microsoft.com/office/drawing/2014/main" id="{CBED5C63-087F-654C-B12E-FBB019B638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1" y="2057401"/>
            <a:ext cx="3585278" cy="2185988"/>
          </a:xfrm>
        </p:spPr>
      </p:pic>
      <p:pic>
        <p:nvPicPr>
          <p:cNvPr id="7" name="Picture 6">
            <a:extLst>
              <a:ext uri="{FF2B5EF4-FFF2-40B4-BE49-F238E27FC236}">
                <a16:creationId xmlns:a16="http://schemas.microsoft.com/office/drawing/2014/main" id="{3A45AAC8-D661-1A49-A14F-6DDCB6278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122" y="2045477"/>
            <a:ext cx="3585278" cy="2209835"/>
          </a:xfrm>
          <a:prstGeom prst="rect">
            <a:avLst/>
          </a:prstGeom>
        </p:spPr>
      </p:pic>
      <p:sp>
        <p:nvSpPr>
          <p:cNvPr id="8" name="Content Placeholder 2">
            <a:extLst>
              <a:ext uri="{FF2B5EF4-FFF2-40B4-BE49-F238E27FC236}">
                <a16:creationId xmlns:a16="http://schemas.microsoft.com/office/drawing/2014/main" id="{F0325B61-E264-454D-AE0D-FD5E6958F69A}"/>
              </a:ext>
            </a:extLst>
          </p:cNvPr>
          <p:cNvSpPr txBox="1">
            <a:spLocks/>
          </p:cNvSpPr>
          <p:nvPr/>
        </p:nvSpPr>
        <p:spPr>
          <a:xfrm>
            <a:off x="822962" y="1200150"/>
            <a:ext cx="7543801" cy="3429000"/>
          </a:xfrm>
          <a:prstGeom prst="rect">
            <a:avLst/>
          </a:prstGeom>
        </p:spPr>
        <p:txBody>
          <a:bodyPr vert="horz" lIns="0" tIns="34290" rIns="0" bIns="34290" rtlCol="0">
            <a:normAutofit/>
          </a:bodyPr>
          <a:lstStyle>
            <a:lvl1pPr marL="10584" indent="-10584"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None/>
              <a:tabLst/>
              <a:defRPr sz="3733" kern="1200" baseline="0">
                <a:solidFill>
                  <a:schemeClr val="tx1">
                    <a:lumMod val="75000"/>
                    <a:lumOff val="25000"/>
                  </a:schemeClr>
                </a:solidFill>
                <a:latin typeface="+mn-lt"/>
                <a:ea typeface="+mn-ea"/>
                <a:cs typeface="+mn-cs"/>
              </a:defRPr>
            </a:lvl1pPr>
            <a:lvl2pPr marL="539737" indent="-338658" algn="l" defTabSz="914377" rtl="0" eaLnBrk="1" latinLnBrk="0" hangingPunct="1">
              <a:lnSpc>
                <a:spcPct val="90000"/>
              </a:lnSpc>
              <a:spcBef>
                <a:spcPts val="200"/>
              </a:spcBef>
              <a:spcAft>
                <a:spcPts val="400"/>
              </a:spcAft>
              <a:buClr>
                <a:schemeClr val="accent1"/>
              </a:buClr>
              <a:buFont typeface="Calibri" pitchFamily="34" charset="0"/>
              <a:buChar char="◦"/>
              <a:tabLst/>
              <a:defRPr sz="3200" kern="1200" baseline="0">
                <a:solidFill>
                  <a:schemeClr val="tx1">
                    <a:lumMod val="75000"/>
                    <a:lumOff val="25000"/>
                  </a:schemeClr>
                </a:solidFill>
                <a:latin typeface="+mn-lt"/>
                <a:ea typeface="+mn-ea"/>
                <a:cs typeface="+mn-cs"/>
              </a:defRPr>
            </a:lvl2pPr>
            <a:lvl3pPr marL="687900" indent="-304792" algn="l" defTabSz="914377" rtl="0" eaLnBrk="1" latinLnBrk="0" hangingPunct="1">
              <a:lnSpc>
                <a:spcPct val="90000"/>
              </a:lnSpc>
              <a:spcBef>
                <a:spcPts val="200"/>
              </a:spcBef>
              <a:spcAft>
                <a:spcPts val="400"/>
              </a:spcAft>
              <a:buClr>
                <a:schemeClr val="accent1"/>
              </a:buClr>
              <a:buFont typeface="Calibri" pitchFamily="34" charset="0"/>
              <a:buChar char="◦"/>
              <a:tabLst/>
              <a:defRPr sz="2667" kern="1200" baseline="0">
                <a:solidFill>
                  <a:schemeClr val="tx1">
                    <a:lumMod val="75000"/>
                    <a:lumOff val="25000"/>
                  </a:schemeClr>
                </a:solidFill>
                <a:latin typeface="+mn-lt"/>
                <a:ea typeface="+mn-ea"/>
                <a:cs typeface="+mn-cs"/>
              </a:defRPr>
            </a:lvl3pPr>
            <a:lvl4pPr marL="920728" indent="-353475" algn="l" defTabSz="914377" rtl="0" eaLnBrk="1" latinLnBrk="0" hangingPunct="1">
              <a:lnSpc>
                <a:spcPct val="90000"/>
              </a:lnSpc>
              <a:spcBef>
                <a:spcPts val="200"/>
              </a:spcBef>
              <a:spcAft>
                <a:spcPts val="400"/>
              </a:spcAft>
              <a:buClr>
                <a:schemeClr val="accent1"/>
              </a:buClr>
              <a:buFont typeface="Calibri" pitchFamily="34" charset="0"/>
              <a:buChar char="◦"/>
              <a:tabLst/>
              <a:defRPr sz="2133" kern="1200" baseline="0">
                <a:solidFill>
                  <a:schemeClr val="tx1">
                    <a:lumMod val="75000"/>
                    <a:lumOff val="25000"/>
                  </a:schemeClr>
                </a:solidFill>
                <a:latin typeface="+mn-lt"/>
                <a:ea typeface="+mn-ea"/>
                <a:cs typeface="+mn-cs"/>
              </a:defRPr>
            </a:lvl4pPr>
            <a:lvl5pPr marL="1068891" indent="-319609" algn="l" defTabSz="914377" rtl="0" eaLnBrk="1" latinLnBrk="0" hangingPunct="1">
              <a:lnSpc>
                <a:spcPct val="90000"/>
              </a:lnSpc>
              <a:spcBef>
                <a:spcPts val="200"/>
              </a:spcBef>
              <a:spcAft>
                <a:spcPts val="400"/>
              </a:spcAft>
              <a:buClr>
                <a:schemeClr val="accent1"/>
              </a:buClr>
              <a:buFont typeface="Calibri" pitchFamily="34" charset="0"/>
              <a:buChar char="◦"/>
              <a:tabLst/>
              <a:defRPr sz="1867" kern="1200" baseline="0">
                <a:solidFill>
                  <a:schemeClr val="tx1">
                    <a:lumMod val="75000"/>
                    <a:lumOff val="25000"/>
                  </a:schemeClr>
                </a:solidFill>
                <a:latin typeface="+mj-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a:t>Instead of:					We'll do this:</a:t>
            </a:r>
            <a:endParaRPr lang="en-US" sz="2800" dirty="0"/>
          </a:p>
        </p:txBody>
      </p:sp>
    </p:spTree>
    <p:extLst>
      <p:ext uri="{BB962C8B-B14F-4D97-AF65-F5344CB8AC3E}">
        <p14:creationId xmlns:p14="http://schemas.microsoft.com/office/powerpoint/2010/main" val="114430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a:xfrm>
            <a:off x="3460240" y="445769"/>
            <a:ext cx="5009393" cy="4046221"/>
          </a:xfrm>
        </p:spPr>
        <p:txBody>
          <a:bodyPr>
            <a:normAutofit/>
          </a:bodyPr>
          <a:lstStyle/>
          <a:p>
            <a:r>
              <a:rPr lang="en-US" sz="3000" dirty="0">
                <a:solidFill>
                  <a:schemeClr val="tx2"/>
                </a:solidFill>
              </a:rPr>
              <a:t>Applying feedforward networks to NLP tasks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690997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24</a:t>
            </a:fld>
            <a:endParaRPr lang="en-US"/>
          </a:p>
        </p:txBody>
      </p:sp>
      <p:sp>
        <p:nvSpPr>
          <p:cNvPr id="7" name="Title 6"/>
          <p:cNvSpPr>
            <a:spLocks noGrp="1"/>
          </p:cNvSpPr>
          <p:nvPr>
            <p:ph type="title"/>
          </p:nvPr>
        </p:nvSpPr>
        <p:spPr>
          <a:xfrm>
            <a:off x="533400" y="291153"/>
            <a:ext cx="8610600" cy="451797"/>
          </a:xfrm>
        </p:spPr>
        <p:txBody>
          <a:bodyPr>
            <a:noAutofit/>
          </a:bodyPr>
          <a:lstStyle/>
          <a:p>
            <a:r>
              <a:rPr lang="en-US" sz="2800" dirty="0"/>
              <a:t>Neural Net Classification with embeddings as input features!</a:t>
            </a:r>
            <a:endParaRPr lang="en-US" sz="2800" b="0" dirty="0"/>
          </a:p>
        </p:txBody>
      </p:sp>
      <p:pic>
        <p:nvPicPr>
          <p:cNvPr id="5" name="Picture 4">
            <a:extLst>
              <a:ext uri="{FF2B5EF4-FFF2-40B4-BE49-F238E27FC236}">
                <a16:creationId xmlns:a16="http://schemas.microsoft.com/office/drawing/2014/main" id="{E00C8971-A57E-4A43-B5A5-B4E0C460E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4959" y="963579"/>
            <a:ext cx="5968841" cy="4155105"/>
          </a:xfrm>
          <a:prstGeom prst="rect">
            <a:avLst/>
          </a:prstGeom>
        </p:spPr>
      </p:pic>
    </p:spTree>
    <p:extLst>
      <p:ext uri="{BB962C8B-B14F-4D97-AF65-F5344CB8AC3E}">
        <p14:creationId xmlns:p14="http://schemas.microsoft.com/office/powerpoint/2010/main" val="2374579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C561-29DD-BF48-A683-CF35CBE0F2BF}"/>
              </a:ext>
            </a:extLst>
          </p:cNvPr>
          <p:cNvSpPr>
            <a:spLocks noGrp="1"/>
          </p:cNvSpPr>
          <p:nvPr>
            <p:ph type="title"/>
          </p:nvPr>
        </p:nvSpPr>
        <p:spPr/>
        <p:txBody>
          <a:bodyPr/>
          <a:lstStyle/>
          <a:p>
            <a:r>
              <a:rPr lang="en-US" b="0" dirty="0"/>
              <a:t>Issue: texts come in different sizes</a:t>
            </a:r>
          </a:p>
        </p:txBody>
      </p:sp>
      <p:sp>
        <p:nvSpPr>
          <p:cNvPr id="3" name="Content Placeholder 2">
            <a:extLst>
              <a:ext uri="{FF2B5EF4-FFF2-40B4-BE49-F238E27FC236}">
                <a16:creationId xmlns:a16="http://schemas.microsoft.com/office/drawing/2014/main" id="{2B0A435D-744E-2349-92DA-9473D3C01EC0}"/>
              </a:ext>
            </a:extLst>
          </p:cNvPr>
          <p:cNvSpPr>
            <a:spLocks noGrp="1"/>
          </p:cNvSpPr>
          <p:nvPr>
            <p:ph idx="1"/>
          </p:nvPr>
        </p:nvSpPr>
        <p:spPr>
          <a:xfrm>
            <a:off x="822960" y="1047750"/>
            <a:ext cx="8092440" cy="4095750"/>
          </a:xfrm>
        </p:spPr>
        <p:txBody>
          <a:bodyPr>
            <a:normAutofit fontScale="92500" lnSpcReduction="10000"/>
          </a:bodyPr>
          <a:lstStyle/>
          <a:p>
            <a:r>
              <a:rPr lang="en-US" dirty="0"/>
              <a:t>This assumes a fixed size length (3)!  </a:t>
            </a:r>
            <a:endParaRPr lang="en-US" sz="1600" dirty="0"/>
          </a:p>
          <a:p>
            <a:r>
              <a:rPr lang="en-US" sz="2600" dirty="0"/>
              <a:t>Kind of unrealistic.   </a:t>
            </a:r>
          </a:p>
          <a:p>
            <a:r>
              <a:rPr lang="en-US" sz="2600" dirty="0"/>
              <a:t>Some simple solutions (more sophisticated solutions later)</a:t>
            </a:r>
          </a:p>
          <a:p>
            <a:pPr marL="514350" indent="-514350">
              <a:buFont typeface="+mj-lt"/>
              <a:buAutoNum type="arabicPeriod"/>
            </a:pPr>
            <a:r>
              <a:rPr lang="en-US" sz="2600" dirty="0"/>
              <a:t>Make the input the length of the longest review</a:t>
            </a:r>
          </a:p>
          <a:p>
            <a:pPr marL="800100" lvl="1" indent="-341313">
              <a:buFont typeface="Arial" panose="020B0604020202020204" pitchFamily="34" charset="0"/>
              <a:buChar char="•"/>
            </a:pPr>
            <a:r>
              <a:rPr lang="en-US" dirty="0"/>
              <a:t>If shorter then pad with zero embeddings</a:t>
            </a:r>
          </a:p>
          <a:p>
            <a:pPr marL="800100" lvl="1" indent="-341313">
              <a:buFont typeface="Arial" panose="020B0604020202020204" pitchFamily="34" charset="0"/>
              <a:buChar char="•"/>
            </a:pPr>
            <a:r>
              <a:rPr lang="en-US" dirty="0"/>
              <a:t>Truncate if you get longer reviews at test time</a:t>
            </a:r>
          </a:p>
          <a:p>
            <a:pPr marL="514350" indent="-514350">
              <a:buFont typeface="+mj-lt"/>
              <a:buAutoNum type="arabicPeriod"/>
            </a:pPr>
            <a:r>
              <a:rPr lang="en-US" dirty="0"/>
              <a:t>Create a single "sentence embedding" (the same dimensionality as a word) to represent all the words</a:t>
            </a:r>
          </a:p>
          <a:p>
            <a:pPr marL="800100" lvl="1" indent="-341313">
              <a:buFont typeface="Arial" panose="020B0604020202020204" pitchFamily="34" charset="0"/>
              <a:buChar char="•"/>
            </a:pPr>
            <a:r>
              <a:rPr lang="en-US" dirty="0"/>
              <a:t>Take the mean of all the word embeddings</a:t>
            </a:r>
          </a:p>
          <a:p>
            <a:pPr marL="800100" lvl="1" indent="-341313">
              <a:buFont typeface="Arial" panose="020B0604020202020204" pitchFamily="34" charset="0"/>
              <a:buChar char="•"/>
            </a:pPr>
            <a:r>
              <a:rPr lang="en-US" dirty="0"/>
              <a:t>Take the element-wise max of all the word embeddings</a:t>
            </a:r>
          </a:p>
          <a:p>
            <a:pPr marL="1152525" lvl="2" indent="-401638">
              <a:buFont typeface="Arial" panose="020B0604020202020204" pitchFamily="34" charset="0"/>
              <a:buChar char="•"/>
            </a:pPr>
            <a:r>
              <a:rPr lang="en-US" dirty="0"/>
              <a:t>For each dimension, pick the max value from all words</a:t>
            </a:r>
          </a:p>
        </p:txBody>
      </p:sp>
      <p:sp>
        <p:nvSpPr>
          <p:cNvPr id="4" name="Slide Number Placeholder 3">
            <a:extLst>
              <a:ext uri="{FF2B5EF4-FFF2-40B4-BE49-F238E27FC236}">
                <a16:creationId xmlns:a16="http://schemas.microsoft.com/office/drawing/2014/main" id="{85C97C1B-4D2A-5E49-BB1D-70F495D59763}"/>
              </a:ext>
            </a:extLst>
          </p:cNvPr>
          <p:cNvSpPr>
            <a:spLocks noGrp="1"/>
          </p:cNvSpPr>
          <p:nvPr>
            <p:ph type="sldNum" sz="quarter" idx="12"/>
          </p:nvPr>
        </p:nvSpPr>
        <p:spPr/>
        <p:txBody>
          <a:bodyPr/>
          <a:lstStyle/>
          <a:p>
            <a:pPr>
              <a:defRPr/>
            </a:pPr>
            <a:fld id="{713DD8BE-556E-3440-9013-11CC5588178D}" type="slidenum">
              <a:rPr lang="en-US" smtClean="0"/>
              <a:pPr>
                <a:defRPr/>
              </a:pPr>
              <a:t>25</a:t>
            </a:fld>
            <a:endParaRPr lang="en-US" dirty="0"/>
          </a:p>
        </p:txBody>
      </p:sp>
      <p:pic>
        <p:nvPicPr>
          <p:cNvPr id="5" name="Picture 4">
            <a:extLst>
              <a:ext uri="{FF2B5EF4-FFF2-40B4-BE49-F238E27FC236}">
                <a16:creationId xmlns:a16="http://schemas.microsoft.com/office/drawing/2014/main" id="{1EFF0CBA-017B-8943-A3FC-97687B7800C5}"/>
              </a:ext>
            </a:extLst>
          </p:cNvPr>
          <p:cNvPicPr>
            <a:picLocks noChangeAspect="1"/>
          </p:cNvPicPr>
          <p:nvPr/>
        </p:nvPicPr>
        <p:blipFill rotWithShape="1">
          <a:blip r:embed="rId2">
            <a:extLst>
              <a:ext uri="{28A0092B-C50C-407E-A947-70E740481C1C}">
                <a14:useLocalDpi xmlns:a14="http://schemas.microsoft.com/office/drawing/2010/main" val="0"/>
              </a:ext>
            </a:extLst>
          </a:blip>
          <a:srcRect l="26871" t="61639" r="7824"/>
          <a:stretch/>
        </p:blipFill>
        <p:spPr>
          <a:xfrm>
            <a:off x="5867400" y="817920"/>
            <a:ext cx="2819400" cy="1152867"/>
          </a:xfrm>
          <a:prstGeom prst="rect">
            <a:avLst/>
          </a:prstGeom>
        </p:spPr>
      </p:pic>
    </p:spTree>
    <p:extLst>
      <p:ext uri="{BB962C8B-B14F-4D97-AF65-F5344CB8AC3E}">
        <p14:creationId xmlns:p14="http://schemas.microsoft.com/office/powerpoint/2010/main" val="353316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p>
        </p:txBody>
      </p:sp>
      <p:sp>
        <p:nvSpPr>
          <p:cNvPr id="3" name="Content Placeholder 2"/>
          <p:cNvSpPr>
            <a:spLocks noGrp="1"/>
          </p:cNvSpPr>
          <p:nvPr>
            <p:ph idx="1"/>
          </p:nvPr>
        </p:nvSpPr>
        <p:spPr/>
        <p:txBody>
          <a:bodyPr/>
          <a:lstStyle/>
          <a:p>
            <a:r>
              <a:rPr lang="en-US" dirty="0"/>
              <a:t>What if you have more than two output classes?</a:t>
            </a:r>
          </a:p>
          <a:p>
            <a:pPr lvl="1"/>
            <a:r>
              <a:rPr lang="en-US" dirty="0"/>
              <a:t>Add more output units (one for each class)</a:t>
            </a:r>
          </a:p>
          <a:p>
            <a:pPr lvl="1"/>
            <a:r>
              <a:rPr lang="en-US" dirty="0"/>
              <a:t>And use a “softmax layer”</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26</a:t>
            </a:fld>
            <a:endParaRPr lang="en-US"/>
          </a:p>
        </p:txBody>
      </p:sp>
      <p:sp>
        <p:nvSpPr>
          <p:cNvPr id="8" name="Oval 7"/>
          <p:cNvSpPr/>
          <p:nvPr/>
        </p:nvSpPr>
        <p:spPr bwMode="auto">
          <a:xfrm>
            <a:off x="6035420" y="3472819"/>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5964267"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6019801"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6746933"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2" name="Oval 11"/>
          <p:cNvSpPr/>
          <p:nvPr/>
        </p:nvSpPr>
        <p:spPr bwMode="auto">
          <a:xfrm>
            <a:off x="6355600"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3" name="Straight Arrow Connector 12"/>
          <p:cNvCxnSpPr>
            <a:cxnSpLocks/>
            <a:stCxn id="9" idx="0"/>
            <a:endCxn id="10" idx="3"/>
          </p:cNvCxnSpPr>
          <p:nvPr/>
        </p:nvCxnSpPr>
        <p:spPr bwMode="auto">
          <a:xfrm flipH="1" flipV="1">
            <a:off x="6076740" y="2825704"/>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cxnSpLocks/>
            <a:stCxn id="12" idx="0"/>
            <a:endCxn id="10" idx="4"/>
          </p:cNvCxnSpPr>
          <p:nvPr/>
        </p:nvCxnSpPr>
        <p:spPr bwMode="auto">
          <a:xfrm flipH="1" flipV="1">
            <a:off x="6214202" y="289542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11" idx="0"/>
            <a:endCxn id="10" idx="4"/>
          </p:cNvCxnSpPr>
          <p:nvPr/>
        </p:nvCxnSpPr>
        <p:spPr bwMode="auto">
          <a:xfrm flipH="1" flipV="1">
            <a:off x="6214202" y="289542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9" idx="0"/>
            <a:endCxn id="10" idx="4"/>
          </p:cNvCxnSpPr>
          <p:nvPr/>
        </p:nvCxnSpPr>
        <p:spPr bwMode="auto">
          <a:xfrm flipV="1">
            <a:off x="6158668" y="289542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6" y="4526287"/>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323904" y="4306814"/>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7102691"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6497903"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585754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2" name="Straight Arrow Connector 21"/>
          <p:cNvCxnSpPr>
            <a:cxnSpLocks/>
            <a:stCxn id="18" idx="0"/>
          </p:cNvCxnSpPr>
          <p:nvPr/>
        </p:nvCxnSpPr>
        <p:spPr bwMode="auto">
          <a:xfrm flipV="1">
            <a:off x="5527198" y="366015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cxnSpLocks/>
            <a:stCxn id="21" idx="0"/>
            <a:endCxn id="9" idx="4"/>
          </p:cNvCxnSpPr>
          <p:nvPr/>
        </p:nvCxnSpPr>
        <p:spPr bwMode="auto">
          <a:xfrm flipV="1">
            <a:off x="6051941" y="372941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20" idx="0"/>
            <a:endCxn id="9" idx="4"/>
          </p:cNvCxnSpPr>
          <p:nvPr/>
        </p:nvCxnSpPr>
        <p:spPr bwMode="auto">
          <a:xfrm flipH="1" flipV="1">
            <a:off x="6158668" y="372941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9" idx="0"/>
            <a:endCxn id="9" idx="4"/>
          </p:cNvCxnSpPr>
          <p:nvPr/>
        </p:nvCxnSpPr>
        <p:spPr bwMode="auto">
          <a:xfrm flipH="1" flipV="1">
            <a:off x="6158668" y="372941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cxnSpLocks/>
            <a:stCxn id="18" idx="7"/>
            <a:endCxn id="9" idx="4"/>
          </p:cNvCxnSpPr>
          <p:nvPr/>
        </p:nvCxnSpPr>
        <p:spPr bwMode="auto">
          <a:xfrm flipV="1">
            <a:off x="5670948" y="3729418"/>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8" name="Straight Arrow Connector 27"/>
          <p:cNvCxnSpPr>
            <a:cxnSpLocks/>
            <a:stCxn id="27" idx="0"/>
            <a:endCxn id="9" idx="4"/>
          </p:cNvCxnSpPr>
          <p:nvPr/>
        </p:nvCxnSpPr>
        <p:spPr bwMode="auto">
          <a:xfrm flipH="1" flipV="1">
            <a:off x="6158668" y="372941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8" idx="7"/>
            <a:endCxn id="12" idx="4"/>
          </p:cNvCxnSpPr>
          <p:nvPr/>
        </p:nvCxnSpPr>
        <p:spPr bwMode="auto">
          <a:xfrm flipV="1">
            <a:off x="5670948" y="3729418"/>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endCxn id="11" idx="4"/>
          </p:cNvCxnSpPr>
          <p:nvPr/>
        </p:nvCxnSpPr>
        <p:spPr bwMode="auto">
          <a:xfrm flipV="1">
            <a:off x="5475733" y="372941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7" idx="0"/>
            <a:endCxn id="11" idx="4"/>
          </p:cNvCxnSpPr>
          <p:nvPr/>
        </p:nvCxnSpPr>
        <p:spPr bwMode="auto">
          <a:xfrm flipH="1" flipV="1">
            <a:off x="6941334" y="372941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27" idx="0"/>
            <a:endCxn id="12" idx="4"/>
          </p:cNvCxnSpPr>
          <p:nvPr/>
        </p:nvCxnSpPr>
        <p:spPr bwMode="auto">
          <a:xfrm flipH="1" flipV="1">
            <a:off x="6550001" y="372941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9" idx="0"/>
            <a:endCxn id="12" idx="4"/>
          </p:cNvCxnSpPr>
          <p:nvPr/>
        </p:nvCxnSpPr>
        <p:spPr bwMode="auto">
          <a:xfrm flipH="1" flipV="1">
            <a:off x="6550001" y="372941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6941334" y="372941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20" idx="0"/>
            <a:endCxn id="12" idx="4"/>
          </p:cNvCxnSpPr>
          <p:nvPr/>
        </p:nvCxnSpPr>
        <p:spPr bwMode="auto">
          <a:xfrm flipH="1" flipV="1">
            <a:off x="6550001" y="372941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6692304" y="372941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1" idx="0"/>
            <a:endCxn id="12" idx="4"/>
          </p:cNvCxnSpPr>
          <p:nvPr/>
        </p:nvCxnSpPr>
        <p:spPr bwMode="auto">
          <a:xfrm flipV="1">
            <a:off x="6051941" y="372941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cxnSpLocks/>
            <a:endCxn id="11" idx="4"/>
          </p:cNvCxnSpPr>
          <p:nvPr/>
        </p:nvCxnSpPr>
        <p:spPr bwMode="auto">
          <a:xfrm flipV="1">
            <a:off x="5946479" y="372941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2726611"/>
            <a:ext cx="213454" cy="523220"/>
          </a:xfrm>
          <a:prstGeom prst="rect">
            <a:avLst/>
          </a:prstGeom>
          <a:noFill/>
        </p:spPr>
        <p:txBody>
          <a:bodyPr wrap="square" rtlCol="0">
            <a:spAutoFit/>
          </a:bodyPr>
          <a:lstStyle/>
          <a:p>
            <a:r>
              <a:rPr lang="en-US" sz="2800" dirty="0">
                <a:solidFill>
                  <a:srgbClr val="590A0E"/>
                </a:solidFill>
              </a:rPr>
              <a:t>U</a:t>
            </a:r>
          </a:p>
        </p:txBody>
      </p:sp>
      <p:sp>
        <p:nvSpPr>
          <p:cNvPr id="40" name="TextBox 39"/>
          <p:cNvSpPr txBox="1"/>
          <p:nvPr/>
        </p:nvSpPr>
        <p:spPr>
          <a:xfrm>
            <a:off x="5323905" y="3692290"/>
            <a:ext cx="213454" cy="523220"/>
          </a:xfrm>
          <a:prstGeom prst="rect">
            <a:avLst/>
          </a:prstGeom>
          <a:noFill/>
        </p:spPr>
        <p:txBody>
          <a:bodyPr wrap="square" rtlCol="0">
            <a:spAutoFit/>
          </a:bodyPr>
          <a:lstStyle/>
          <a:p>
            <a:r>
              <a:rPr lang="en-US" sz="2800" dirty="0">
                <a:solidFill>
                  <a:srgbClr val="590A0E"/>
                </a:solidFill>
              </a:rPr>
              <a:t>W</a:t>
            </a:r>
          </a:p>
        </p:txBody>
      </p:sp>
      <p:sp>
        <p:nvSpPr>
          <p:cNvPr id="41" name="TextBox 40"/>
          <p:cNvSpPr txBox="1"/>
          <p:nvPr/>
        </p:nvSpPr>
        <p:spPr>
          <a:xfrm>
            <a:off x="7560091" y="4343400"/>
            <a:ext cx="385042" cy="400110"/>
          </a:xfrm>
          <a:prstGeom prst="rect">
            <a:avLst/>
          </a:prstGeom>
          <a:noFill/>
        </p:spPr>
        <p:txBody>
          <a:bodyPr wrap="none" rtlCol="0">
            <a:spAutoFit/>
          </a:bodyPr>
          <a:lstStyle/>
          <a:p>
            <a:r>
              <a:rPr lang="en-US" sz="2000" dirty="0" err="1"/>
              <a:t>x</a:t>
            </a:r>
            <a:r>
              <a:rPr lang="en-US" sz="2000" baseline="-25000" dirty="0" err="1"/>
              <a:t>n</a:t>
            </a:r>
            <a:endParaRPr lang="en-US" sz="1800" baseline="-25000" dirty="0"/>
          </a:p>
        </p:txBody>
      </p:sp>
      <p:sp>
        <p:nvSpPr>
          <p:cNvPr id="42" name="TextBox 41"/>
          <p:cNvSpPr txBox="1"/>
          <p:nvPr/>
        </p:nvSpPr>
        <p:spPr>
          <a:xfrm>
            <a:off x="5365136" y="4356277"/>
            <a:ext cx="406587"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43" name="Oval 42"/>
          <p:cNvSpPr/>
          <p:nvPr/>
        </p:nvSpPr>
        <p:spPr bwMode="auto">
          <a:xfrm>
            <a:off x="6733276"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8" name="Straight Arrow Connector 47"/>
          <p:cNvCxnSpPr>
            <a:cxnSpLocks/>
            <a:stCxn id="11" idx="0"/>
            <a:endCxn id="43" idx="4"/>
          </p:cNvCxnSpPr>
          <p:nvPr/>
        </p:nvCxnSpPr>
        <p:spPr bwMode="auto">
          <a:xfrm flipH="1" flipV="1">
            <a:off x="6927677" y="289542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cxnSpLocks/>
            <a:stCxn id="12" idx="0"/>
            <a:endCxn id="43" idx="4"/>
          </p:cNvCxnSpPr>
          <p:nvPr/>
        </p:nvCxnSpPr>
        <p:spPr bwMode="auto">
          <a:xfrm flipV="1">
            <a:off x="6550001" y="289542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9" idx="0"/>
            <a:endCxn id="43" idx="4"/>
          </p:cNvCxnSpPr>
          <p:nvPr/>
        </p:nvCxnSpPr>
        <p:spPr bwMode="auto">
          <a:xfrm flipV="1">
            <a:off x="6158668" y="289542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2">
            <a:extLst>
              <a:ext uri="{28A0092B-C50C-407E-A947-70E740481C1C}">
                <a14:useLocalDpi xmlns:a14="http://schemas.microsoft.com/office/drawing/2010/main" val="0"/>
              </a:ext>
            </a:extLst>
          </a:blip>
          <a:srcRect l="5769" t="15667" r="14134" b="13676"/>
          <a:stretch/>
        </p:blipFill>
        <p:spPr>
          <a:xfrm>
            <a:off x="414200" y="2791471"/>
            <a:ext cx="4429347" cy="861455"/>
          </a:xfrm>
          <a:prstGeom prst="rect">
            <a:avLst/>
          </a:prstGeom>
        </p:spPr>
      </p:pic>
    </p:spTree>
    <p:extLst>
      <p:ext uri="{BB962C8B-B14F-4D97-AF65-F5344CB8AC3E}">
        <p14:creationId xmlns:p14="http://schemas.microsoft.com/office/powerpoint/2010/main" val="900592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Neural Language Models (LMs)</a:t>
            </a:r>
          </a:p>
        </p:txBody>
      </p:sp>
      <p:sp>
        <p:nvSpPr>
          <p:cNvPr id="3" name="Content Placeholder 2"/>
          <p:cNvSpPr>
            <a:spLocks noGrp="1"/>
          </p:cNvSpPr>
          <p:nvPr>
            <p:ph idx="1"/>
          </p:nvPr>
        </p:nvSpPr>
        <p:spPr>
          <a:xfrm>
            <a:off x="822962" y="1200150"/>
            <a:ext cx="7920989" cy="3823648"/>
          </a:xfrm>
        </p:spPr>
        <p:txBody>
          <a:bodyPr>
            <a:normAutofit/>
          </a:bodyPr>
          <a:lstStyle/>
          <a:p>
            <a:r>
              <a:rPr lang="en-US" b="1" dirty="0">
                <a:solidFill>
                  <a:schemeClr val="tx1"/>
                </a:solidFill>
              </a:rPr>
              <a:t>Language Modeling</a:t>
            </a:r>
            <a:r>
              <a:rPr lang="en-US" dirty="0"/>
              <a:t>: Calculating the probability of the next word in a sequence given some history. </a:t>
            </a:r>
          </a:p>
          <a:p>
            <a:pPr marL="428615" indent="-428615">
              <a:buFont typeface="Arial" panose="020B0604020202020204" pitchFamily="34" charset="0"/>
              <a:buChar char="•"/>
            </a:pPr>
            <a:r>
              <a:rPr lang="en-US" dirty="0"/>
              <a:t>We've seen N-gram based LMs</a:t>
            </a:r>
          </a:p>
          <a:p>
            <a:pPr marL="428615" indent="-428615">
              <a:buFont typeface="Arial" panose="020B0604020202020204" pitchFamily="34" charset="0"/>
              <a:buChar char="•"/>
            </a:pPr>
            <a:r>
              <a:rPr lang="en-US" dirty="0"/>
              <a:t>But neural network LMs far outperform n-gram language models</a:t>
            </a:r>
          </a:p>
          <a:p>
            <a:pPr marL="0" indent="0"/>
            <a:r>
              <a:rPr lang="en-US" dirty="0"/>
              <a:t>State-of-the-art neural LMs are based on more powerful neural network technology like Transformers</a:t>
            </a:r>
          </a:p>
          <a:p>
            <a:pPr marL="0" indent="0"/>
            <a:r>
              <a:rPr lang="en-US" dirty="0"/>
              <a:t>But </a:t>
            </a:r>
            <a:r>
              <a:rPr lang="en-US" b="1" dirty="0"/>
              <a:t>simple feedforward LMs </a:t>
            </a:r>
            <a:r>
              <a:rPr lang="en-US" dirty="0"/>
              <a:t>can do almost as well!</a:t>
            </a:r>
          </a:p>
          <a:p>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27</a:t>
            </a:fld>
            <a:endParaRPr lang="en-US"/>
          </a:p>
        </p:txBody>
      </p:sp>
    </p:spTree>
    <p:extLst>
      <p:ext uri="{BB962C8B-B14F-4D97-AF65-F5344CB8AC3E}">
        <p14:creationId xmlns:p14="http://schemas.microsoft.com/office/powerpoint/2010/main" val="160515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p>
          <a:p>
            <a:r>
              <a:rPr lang="en-US" b="1" dirty="0"/>
              <a:t>Problem</a:t>
            </a:r>
            <a:r>
              <a:rPr lang="en-US" dirty="0"/>
              <a:t>: Now we’re dealing with sequences of arbitrary length.</a:t>
            </a:r>
          </a:p>
          <a:p>
            <a:r>
              <a:rPr lang="en-US" b="1" dirty="0"/>
              <a:t>Solution</a:t>
            </a:r>
            <a:r>
              <a:rPr lang="en-US" dirty="0"/>
              <a:t>: Sliding windows (of fixed length)</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28</a:t>
            </a:fld>
            <a:endParaRPr lang="en-US"/>
          </a:p>
        </p:txBody>
      </p:sp>
      <p:pic>
        <p:nvPicPr>
          <p:cNvPr id="7" name="Picture 6" descr="L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761" y="3943351"/>
            <a:ext cx="4394200" cy="641553"/>
          </a:xfrm>
          <a:prstGeom prst="rect">
            <a:avLst/>
          </a:prstGeom>
        </p:spPr>
      </p:pic>
    </p:spTree>
    <p:extLst>
      <p:ext uri="{BB962C8B-B14F-4D97-AF65-F5344CB8AC3E}">
        <p14:creationId xmlns:p14="http://schemas.microsoft.com/office/powerpoint/2010/main" val="15580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29</a:t>
            </a:fld>
            <a:endParaRPr lang="en-US"/>
          </a:p>
        </p:txBody>
      </p:sp>
      <p:sp>
        <p:nvSpPr>
          <p:cNvPr id="7" name="Title 6"/>
          <p:cNvSpPr>
            <a:spLocks noGrp="1"/>
          </p:cNvSpPr>
          <p:nvPr>
            <p:ph type="title"/>
          </p:nvPr>
        </p:nvSpPr>
        <p:spPr>
          <a:xfrm>
            <a:off x="822960" y="119702"/>
            <a:ext cx="4720590" cy="680397"/>
          </a:xfrm>
        </p:spPr>
        <p:txBody>
          <a:bodyPr/>
          <a:lstStyle/>
          <a:p>
            <a:r>
              <a:rPr lang="en-US" b="0" dirty="0"/>
              <a:t>Neural Language Model </a:t>
            </a:r>
          </a:p>
        </p:txBody>
      </p:sp>
      <p:pic>
        <p:nvPicPr>
          <p:cNvPr id="2" name="Picture 1">
            <a:extLst>
              <a:ext uri="{FF2B5EF4-FFF2-40B4-BE49-F238E27FC236}">
                <a16:creationId xmlns:a16="http://schemas.microsoft.com/office/drawing/2014/main" id="{0EDDF0F7-BF84-7C48-ACA6-D2CFE14DA9C3}"/>
              </a:ext>
            </a:extLst>
          </p:cNvPr>
          <p:cNvPicPr>
            <a:picLocks noChangeAspect="1"/>
          </p:cNvPicPr>
          <p:nvPr/>
        </p:nvPicPr>
        <p:blipFill>
          <a:blip r:embed="rId3"/>
          <a:stretch>
            <a:fillRect/>
          </a:stretch>
        </p:blipFill>
        <p:spPr>
          <a:xfrm>
            <a:off x="1339093" y="800100"/>
            <a:ext cx="6465818" cy="4343400"/>
          </a:xfrm>
          <a:prstGeom prst="rect">
            <a:avLst/>
          </a:prstGeom>
        </p:spPr>
      </p:pic>
    </p:spTree>
    <p:extLst>
      <p:ext uri="{BB962C8B-B14F-4D97-AF65-F5344CB8AC3E}">
        <p14:creationId xmlns:p14="http://schemas.microsoft.com/office/powerpoint/2010/main" val="2390755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Neural Network Unit</a:t>
            </a:r>
            <a:br>
              <a:rPr lang="en-US" b="0" dirty="0"/>
            </a:br>
            <a:r>
              <a:rPr lang="en-US" sz="2000" dirty="0"/>
              <a:t>This is not in your brain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7F31-FFCC-BB44-BAEA-3756FAED8D57}"/>
              </a:ext>
            </a:extLst>
          </p:cNvPr>
          <p:cNvSpPr>
            <a:spLocks noGrp="1"/>
          </p:cNvSpPr>
          <p:nvPr>
            <p:ph type="title"/>
          </p:nvPr>
        </p:nvSpPr>
        <p:spPr>
          <a:xfrm>
            <a:off x="822960" y="119702"/>
            <a:ext cx="7940040" cy="680397"/>
          </a:xfrm>
        </p:spPr>
        <p:txBody>
          <a:bodyPr>
            <a:normAutofit fontScale="90000"/>
          </a:bodyPr>
          <a:lstStyle/>
          <a:p>
            <a:r>
              <a:rPr lang="en-US" dirty="0"/>
              <a:t>Why Neural LMs work better than N-gram LMs</a:t>
            </a:r>
          </a:p>
        </p:txBody>
      </p:sp>
      <p:sp>
        <p:nvSpPr>
          <p:cNvPr id="3" name="Content Placeholder 2">
            <a:extLst>
              <a:ext uri="{FF2B5EF4-FFF2-40B4-BE49-F238E27FC236}">
                <a16:creationId xmlns:a16="http://schemas.microsoft.com/office/drawing/2014/main" id="{4941AC45-5C1D-774A-9C9D-AC38DB0EA9B5}"/>
              </a:ext>
            </a:extLst>
          </p:cNvPr>
          <p:cNvSpPr>
            <a:spLocks noGrp="1"/>
          </p:cNvSpPr>
          <p:nvPr>
            <p:ph idx="1"/>
          </p:nvPr>
        </p:nvSpPr>
        <p:spPr>
          <a:xfrm>
            <a:off x="822962" y="1200150"/>
            <a:ext cx="8149589" cy="3823648"/>
          </a:xfrm>
        </p:spPr>
        <p:txBody>
          <a:bodyPr>
            <a:normAutofit lnSpcReduction="10000"/>
          </a:bodyPr>
          <a:lstStyle/>
          <a:p>
            <a:r>
              <a:rPr lang="en-US" b="1" dirty="0"/>
              <a:t>Training data:</a:t>
            </a:r>
          </a:p>
          <a:p>
            <a:r>
              <a:rPr lang="en-US" dirty="0">
                <a:solidFill>
                  <a:schemeClr val="tx1"/>
                </a:solidFill>
              </a:rPr>
              <a:t>We've seen</a:t>
            </a:r>
            <a:r>
              <a:rPr lang="en-US" dirty="0">
                <a:solidFill>
                  <a:srgbClr val="0000FF"/>
                </a:solidFill>
              </a:rPr>
              <a:t>:  I have to make sure that the cat gets fed. </a:t>
            </a:r>
          </a:p>
          <a:p>
            <a:r>
              <a:rPr lang="en-US" dirty="0"/>
              <a:t>Never seen:   </a:t>
            </a:r>
            <a:r>
              <a:rPr lang="en-US" dirty="0">
                <a:solidFill>
                  <a:srgbClr val="0000FF"/>
                </a:solidFill>
              </a:rPr>
              <a:t>dog gets fed</a:t>
            </a:r>
            <a:endParaRPr lang="en-US" dirty="0"/>
          </a:p>
          <a:p>
            <a:r>
              <a:rPr lang="en-US" b="1" dirty="0"/>
              <a:t>Test data:</a:t>
            </a:r>
          </a:p>
          <a:p>
            <a:r>
              <a:rPr lang="en-US" dirty="0">
                <a:solidFill>
                  <a:srgbClr val="0000FF"/>
                </a:solidFill>
              </a:rPr>
              <a:t>I forgot to make sure that the dog gets ___</a:t>
            </a:r>
          </a:p>
          <a:p>
            <a:r>
              <a:rPr lang="en-US" dirty="0">
                <a:solidFill>
                  <a:schemeClr val="tx1"/>
                </a:solidFill>
              </a:rPr>
              <a:t>N-gram LM can't predict "</a:t>
            </a:r>
            <a:r>
              <a:rPr lang="en-US" dirty="0">
                <a:solidFill>
                  <a:srgbClr val="0000FF"/>
                </a:solidFill>
              </a:rPr>
              <a:t>fed</a:t>
            </a:r>
            <a:r>
              <a:rPr lang="en-US" dirty="0">
                <a:solidFill>
                  <a:schemeClr val="tx1"/>
                </a:solidFill>
              </a:rPr>
              <a:t>"!</a:t>
            </a:r>
          </a:p>
          <a:p>
            <a:r>
              <a:rPr lang="en-US" dirty="0">
                <a:solidFill>
                  <a:schemeClr val="tx1"/>
                </a:solidFill>
              </a:rPr>
              <a:t>Neural LM </a:t>
            </a:r>
            <a:r>
              <a:rPr lang="en-US" dirty="0"/>
              <a:t>can use similarity of "</a:t>
            </a:r>
            <a:r>
              <a:rPr lang="en-US" dirty="0">
                <a:solidFill>
                  <a:srgbClr val="0000FF"/>
                </a:solidFill>
              </a:rPr>
              <a:t>cat</a:t>
            </a:r>
            <a:r>
              <a:rPr lang="en-US" dirty="0"/>
              <a:t>" and "</a:t>
            </a:r>
            <a:r>
              <a:rPr lang="en-US" dirty="0">
                <a:solidFill>
                  <a:srgbClr val="0000FF"/>
                </a:solidFill>
              </a:rPr>
              <a:t>dog</a:t>
            </a:r>
            <a:r>
              <a:rPr lang="en-US" dirty="0"/>
              <a:t>" embeddings to generalize and predict “</a:t>
            </a:r>
            <a:r>
              <a:rPr lang="en-US" dirty="0">
                <a:solidFill>
                  <a:srgbClr val="0000FF"/>
                </a:solidFill>
              </a:rPr>
              <a:t>fed</a:t>
            </a:r>
            <a:r>
              <a:rPr lang="en-US" dirty="0"/>
              <a:t>” after </a:t>
            </a:r>
            <a:r>
              <a:rPr lang="en-US" dirty="0">
                <a:solidFill>
                  <a:srgbClr val="0000FF"/>
                </a:solidFill>
              </a:rPr>
              <a:t>dog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5806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6367848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32</a:t>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5" name="Straight Arrow Connector 54"/>
          <p:cNvCxnSpPr>
            <a:cxnSpLocks/>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mc:AlternateContent xmlns:mc="http://schemas.openxmlformats.org/markup-compatibility/2006" xmlns:a14="http://schemas.microsoft.com/office/drawing/2010/main">
        <mc:Choice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a:blip r:embed="rId3"/>
                <a:stretch>
                  <a:fillRect l="-4396"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a:blip r:embed="rId4"/>
                <a:stretch>
                  <a:fillRect l="-4598" t="-7895" b="-26316"/>
                </a:stretch>
              </a:blipFill>
            </p:spPr>
            <p:txBody>
              <a:bodyPr/>
              <a:lstStyle/>
              <a:p>
                <a:r>
                  <a:rPr 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a:blip r:embed="rId5"/>
                <a:stretch>
                  <a:fillRect l="-3774" t="-8108" r="-2358" b="-29730"/>
                </a:stretch>
              </a:blipFill>
            </p:spPr>
            <p:txBody>
              <a:bodyPr/>
              <a:lstStyle/>
              <a:p>
                <a:r>
                  <a:rPr lang="en-US">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7085936" y="2546994"/>
            <a:ext cx="1217513" cy="799927"/>
            <a:chOff x="7086600" y="2153265"/>
            <a:chExt cx="1217513" cy="799927"/>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p>
          </p:txBody>
        </p:sp>
      </p:grpSp>
    </p:spTree>
    <p:extLst>
      <p:ext uri="{BB962C8B-B14F-4D97-AF65-F5344CB8AC3E}">
        <p14:creationId xmlns:p14="http://schemas.microsoft.com/office/powerpoint/2010/main" val="267288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hr m:val="̂"/>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p>
              <a:p>
                <a:pPr lvl="2"/>
                <a:r>
                  <a:rPr lang="en-US" sz="2300" dirty="0"/>
                  <a:t>For every output node</a:t>
                </a:r>
              </a:p>
              <a:p>
                <a:pPr marL="954457" lvl="3" indent="-263123"/>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hr m:val="̂"/>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p>
              <a:p>
                <a:pPr marL="1144556" lvl="4" indent="-304793"/>
                <a:r>
                  <a:rPr lang="en-US" sz="1900" dirty="0"/>
                  <a:t>Update the weight</a:t>
                </a:r>
              </a:p>
              <a:p>
                <a:pPr lvl="2"/>
                <a:r>
                  <a:rPr lang="en-US" sz="2300" dirty="0"/>
                  <a:t>For every hidden node</a:t>
                </a:r>
              </a:p>
              <a:p>
                <a:pPr marL="954457" lvl="3" indent="-263123"/>
                <a:r>
                  <a:rPr lang="en-US" sz="2000" dirty="0"/>
                  <a:t>Assess how much blame it deserves for the current answer</a:t>
                </a:r>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p>
              <a:p>
                <a:pPr marL="1144556" lvl="4" indent="-345272"/>
                <a:r>
                  <a:rPr lang="en-US" sz="1900" dirty="0"/>
                  <a:t>Update the weight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7763" y="1143000"/>
                <a:ext cx="8229600" cy="4000500"/>
              </a:xfrm>
              <a:blipFill>
                <a:blip r:embed="rId3"/>
                <a:stretch>
                  <a:fillRect l="-2619" t="-37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33</a:t>
            </a:fld>
            <a:endParaRPr lang="en-US"/>
          </a:p>
        </p:txBody>
      </p:sp>
    </p:spTree>
    <p:extLst>
      <p:ext uri="{BB962C8B-B14F-4D97-AF65-F5344CB8AC3E}">
        <p14:creationId xmlns:p14="http://schemas.microsoft.com/office/powerpoint/2010/main" val="787067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p>
        </p:txBody>
      </p:sp>
      <p:sp>
        <p:nvSpPr>
          <p:cNvPr id="3" name="Content Placeholder 2"/>
          <p:cNvSpPr>
            <a:spLocks noGrp="1"/>
          </p:cNvSpPr>
          <p:nvPr>
            <p:ph idx="1"/>
          </p:nvPr>
        </p:nvSpPr>
        <p:spPr/>
        <p:txBody>
          <a:bodyPr/>
          <a:lstStyle/>
          <a:p>
            <a:r>
              <a:rPr lang="en-US" dirty="0"/>
              <a:t>A measure for how far off the current answer is to the right answer</a:t>
            </a:r>
          </a:p>
          <a:p>
            <a:r>
              <a:rPr lang="en-US" dirty="0"/>
              <a:t>Cross entropy loss for logistic regression:</a:t>
            </a:r>
          </a:p>
          <a:p>
            <a:pPr marL="457178" lvl="1" indent="0">
              <a:buNone/>
            </a:pPr>
            <a:endParaRPr lang="en-US" dirty="0"/>
          </a:p>
          <a:p>
            <a:pPr marL="457178"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34</a:t>
            </a:fld>
            <a:endParaRPr lang="en-US"/>
          </a:p>
        </p:txBody>
      </p:sp>
      <p:pic>
        <p:nvPicPr>
          <p:cNvPr id="7" name="Picture 6">
            <a:extLst>
              <a:ext uri="{FF2B5EF4-FFF2-40B4-BE49-F238E27FC236}">
                <a16:creationId xmlns:a16="http://schemas.microsoft.com/office/drawing/2014/main" id="{79B23BF3-0AAE-E64A-A12C-EE4F353BC136}"/>
              </a:ext>
            </a:extLst>
          </p:cNvPr>
          <p:cNvPicPr>
            <a:picLocks noChangeAspect="1"/>
          </p:cNvPicPr>
          <p:nvPr/>
        </p:nvPicPr>
        <p:blipFill>
          <a:blip r:embed="rId3"/>
          <a:stretch>
            <a:fillRect/>
          </a:stretch>
        </p:blipFill>
        <p:spPr>
          <a:xfrm>
            <a:off x="819548" y="2693094"/>
            <a:ext cx="6563616" cy="443114"/>
          </a:xfrm>
          <a:prstGeom prst="rect">
            <a:avLst/>
          </a:prstGeom>
        </p:spPr>
      </p:pic>
      <p:pic>
        <p:nvPicPr>
          <p:cNvPr id="8" name="Picture 7">
            <a:extLst>
              <a:ext uri="{FF2B5EF4-FFF2-40B4-BE49-F238E27FC236}">
                <a16:creationId xmlns:a16="http://schemas.microsoft.com/office/drawing/2014/main" id="{22995732-9D0D-8F42-9968-524047FA4A83}"/>
              </a:ext>
            </a:extLst>
          </p:cNvPr>
          <p:cNvPicPr>
            <a:picLocks noChangeAspect="1"/>
          </p:cNvPicPr>
          <p:nvPr/>
        </p:nvPicPr>
        <p:blipFill rotWithShape="1">
          <a:blip r:embed="rId4"/>
          <a:srcRect l="15022"/>
          <a:stretch/>
        </p:blipFill>
        <p:spPr>
          <a:xfrm>
            <a:off x="1828801" y="3430804"/>
            <a:ext cx="6142427" cy="443114"/>
          </a:xfrm>
          <a:prstGeom prst="rect">
            <a:avLst/>
          </a:prstGeom>
        </p:spPr>
      </p:pic>
    </p:spTree>
    <p:extLst>
      <p:ext uri="{BB962C8B-B14F-4D97-AF65-F5344CB8AC3E}">
        <p14:creationId xmlns:p14="http://schemas.microsoft.com/office/powerpoint/2010/main" val="239072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p>
              <a:p>
                <a:r>
                  <a:rPr lang="en-US" dirty="0"/>
                  <a:t>To tell us how to adjust weights for each training item </a:t>
                </a:r>
              </a:p>
              <a:p>
                <a:pPr lvl="1"/>
                <a:r>
                  <a:rPr lang="en-US" dirty="0"/>
                  <a:t>Move them in the opposite direction of the gradient</a:t>
                </a:r>
              </a:p>
              <a:p>
                <a:pPr lvl="1"/>
                <a:endParaRPr lang="en-US" dirty="0"/>
              </a:p>
              <a:p>
                <a:pPr lvl="1"/>
                <a:endParaRPr lang="en-US" dirty="0"/>
              </a:p>
              <a:p>
                <a:pPr lvl="1"/>
                <a:r>
                  <a:rPr lang="en-US" dirty="0"/>
                  <a:t>For logistic regression</a:t>
                </a:r>
                <a:endParaRPr lang="el-GR"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xfrm>
                <a:off x="822962" y="1200150"/>
                <a:ext cx="8092439" cy="3943350"/>
              </a:xfrm>
              <a:blipFill>
                <a:blip r:embed="rId3"/>
                <a:stretch>
                  <a:fillRect l="-2660" t="-25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1828800" y="3156472"/>
            <a:ext cx="4842016" cy="890930"/>
          </a:xfrm>
          <a:prstGeom prst="rect">
            <a:avLst/>
          </a:prstGeom>
        </p:spPr>
      </p:pic>
      <p:pic>
        <p:nvPicPr>
          <p:cNvPr id="7" name="Picture 6">
            <a:extLst>
              <a:ext uri="{FF2B5EF4-FFF2-40B4-BE49-F238E27FC236}">
                <a16:creationId xmlns:a16="http://schemas.microsoft.com/office/drawing/2014/main" id="{82BD7DAA-EB58-C648-8B46-A49894C5669F}"/>
              </a:ext>
            </a:extLst>
          </p:cNvPr>
          <p:cNvPicPr>
            <a:picLocks noChangeAspect="1"/>
          </p:cNvPicPr>
          <p:nvPr/>
        </p:nvPicPr>
        <p:blipFill>
          <a:blip r:embed="rId5"/>
          <a:stretch>
            <a:fillRect/>
          </a:stretch>
        </p:blipFill>
        <p:spPr>
          <a:xfrm>
            <a:off x="2201933" y="4324350"/>
            <a:ext cx="4095750" cy="81915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36</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p:blipFill>
        <p:spPr>
          <a:xfrm>
            <a:off x="606167" y="2190752"/>
            <a:ext cx="2400617" cy="2455177"/>
          </a:xfrm>
          <a:prstGeom prst="rect">
            <a:avLst/>
          </a:prstGeom>
        </p:spPr>
      </p:pic>
      <p:sp>
        <p:nvSpPr>
          <p:cNvPr id="4" name="TextBox 3">
            <a:extLst>
              <a:ext uri="{FF2B5EF4-FFF2-40B4-BE49-F238E27FC236}">
                <a16:creationId xmlns:a16="http://schemas.microsoft.com/office/drawing/2014/main" id="{98290DAA-0752-884C-851E-C4B3579D9DF5}"/>
              </a:ext>
            </a:extLst>
          </p:cNvPr>
          <p:cNvSpPr txBox="1"/>
          <p:nvPr/>
        </p:nvSpPr>
        <p:spPr>
          <a:xfrm>
            <a:off x="3886202" y="2886077"/>
            <a:ext cx="2196692" cy="369332"/>
          </a:xfrm>
          <a:prstGeom prst="rect">
            <a:avLst/>
          </a:prstGeom>
          <a:noFill/>
        </p:spPr>
        <p:txBody>
          <a:bodyPr wrap="none" rtlCol="0">
            <a:spAutoFit/>
          </a:bodyPr>
          <a:lstStyle/>
          <a:p>
            <a:r>
              <a:rPr lang="en-US" sz="1800" dirty="0"/>
              <a:t>Derivative of the Loss</a:t>
            </a:r>
          </a:p>
        </p:txBody>
      </p:sp>
      <p:sp>
        <p:nvSpPr>
          <p:cNvPr id="10" name="TextBox 9">
            <a:extLst>
              <a:ext uri="{FF2B5EF4-FFF2-40B4-BE49-F238E27FC236}">
                <a16:creationId xmlns:a16="http://schemas.microsoft.com/office/drawing/2014/main" id="{7D670F6D-7CE6-8B44-B77F-E5BB04D3900C}"/>
              </a:ext>
            </a:extLst>
          </p:cNvPr>
          <p:cNvSpPr txBox="1"/>
          <p:nvPr/>
        </p:nvSpPr>
        <p:spPr>
          <a:xfrm>
            <a:off x="4267202" y="2423508"/>
            <a:ext cx="2741007" cy="369332"/>
          </a:xfrm>
          <a:prstGeom prst="rect">
            <a:avLst/>
          </a:prstGeom>
          <a:noFill/>
        </p:spPr>
        <p:txBody>
          <a:bodyPr wrap="none" rtlCol="0">
            <a:spAutoFit/>
          </a:bodyPr>
          <a:lstStyle/>
          <a:p>
            <a:r>
              <a:rPr lang="en-US" sz="1800" dirty="0"/>
              <a:t>Derivative of the Activation</a:t>
            </a:r>
          </a:p>
        </p:txBody>
      </p:sp>
      <p:sp>
        <p:nvSpPr>
          <p:cNvPr id="11" name="TextBox 10">
            <a:extLst>
              <a:ext uri="{FF2B5EF4-FFF2-40B4-BE49-F238E27FC236}">
                <a16:creationId xmlns:a16="http://schemas.microsoft.com/office/drawing/2014/main" id="{4E99999C-10D2-CA4D-9FD4-10E8D33BD43D}"/>
              </a:ext>
            </a:extLst>
          </p:cNvPr>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2FE8C6-7EEF-F347-924F-FB180FEE40D5}"/>
                  </a:ext>
                </a:extLst>
              </p:cNvPr>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C2FE8C6-7EEF-F347-924F-FB180FEE40D5}"/>
                  </a:ext>
                </a:extLst>
              </p:cNvPr>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a:blip r:embed="rId4"/>
                <a:stretch>
                  <a:fillRect l="-4386" r="-1754" b="-9859"/>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DED19B9-1996-7847-8D11-EC586AF70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extLst>
      <p:ext uri="{BB962C8B-B14F-4D97-AF65-F5344CB8AC3E}">
        <p14:creationId xmlns:p14="http://schemas.microsoft.com/office/powerpoint/2010/main" val="33686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8AFA-932C-9547-B581-5CEDD3131141}"/>
              </a:ext>
            </a:extLst>
          </p:cNvPr>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a:extLst>
              <a:ext uri="{FF2B5EF4-FFF2-40B4-BE49-F238E27FC236}">
                <a16:creationId xmlns:a16="http://schemas.microsoft.com/office/drawing/2014/main" id="{03827821-36EE-6D4D-B04E-A1DB46715B37}"/>
              </a:ext>
            </a:extLst>
          </p:cNvPr>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p>
          <a:p>
            <a:r>
              <a:rPr lang="en-US" dirty="0"/>
              <a:t>What about deeper networks?</a:t>
            </a:r>
          </a:p>
          <a:p>
            <a:pPr marL="428615" indent="-428615">
              <a:buFont typeface="Arial" panose="020B0604020202020204" pitchFamily="34" charset="0"/>
              <a:buChar char="•"/>
            </a:pPr>
            <a:r>
              <a:rPr lang="en-US" dirty="0"/>
              <a:t>Lots of layers, different activation functions?</a:t>
            </a:r>
          </a:p>
          <a:p>
            <a:r>
              <a:rPr lang="en-US" dirty="0"/>
              <a:t>Solution in the next lecture:</a:t>
            </a:r>
          </a:p>
          <a:p>
            <a:pPr marL="457200" indent="-457200">
              <a:buFont typeface="Arial" panose="020B0604020202020204" pitchFamily="34" charset="0"/>
              <a:buChar char="•"/>
            </a:pPr>
            <a:r>
              <a:rPr lang="en-US" dirty="0"/>
              <a:t>Even more use of the chain rule!! </a:t>
            </a:r>
          </a:p>
          <a:p>
            <a:pPr marL="428615" indent="-428615">
              <a:buFont typeface="Arial" panose="020B0604020202020204" pitchFamily="34" charset="0"/>
              <a:buChar char="•"/>
            </a:pPr>
            <a:r>
              <a:rPr lang="en-US" dirty="0"/>
              <a:t>Computation graphs and backward differentiation!</a:t>
            </a:r>
          </a:p>
        </p:txBody>
      </p:sp>
      <p:sp>
        <p:nvSpPr>
          <p:cNvPr id="4" name="Slide Number Placeholder 3">
            <a:extLst>
              <a:ext uri="{FF2B5EF4-FFF2-40B4-BE49-F238E27FC236}">
                <a16:creationId xmlns:a16="http://schemas.microsoft.com/office/drawing/2014/main" id="{15F41E48-B314-5141-93D7-199E1B7CB7AD}"/>
              </a:ext>
            </a:extLst>
          </p:cNvPr>
          <p:cNvSpPr>
            <a:spLocks noGrp="1"/>
          </p:cNvSpPr>
          <p:nvPr>
            <p:ph type="sldNum" sz="quarter" idx="12"/>
          </p:nvPr>
        </p:nvSpPr>
        <p:spPr/>
        <p:txBody>
          <a:bodyPr/>
          <a:lstStyle/>
          <a:p>
            <a:pPr>
              <a:defRPr/>
            </a:pPr>
            <a:fld id="{713DD8BE-556E-3440-9013-11CC5588178D}" type="slidenum">
              <a:rPr lang="en-US" smtClean="0"/>
              <a:pPr>
                <a:defRPr/>
              </a:pPr>
              <a:t>37</a:t>
            </a:fld>
            <a:endParaRPr lang="en-US"/>
          </a:p>
        </p:txBody>
      </p:sp>
    </p:spTree>
    <p:extLst>
      <p:ext uri="{BB962C8B-B14F-4D97-AF65-F5344CB8AC3E}">
        <p14:creationId xmlns:p14="http://schemas.microsoft.com/office/powerpoint/2010/main" val="3278387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383206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Why 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p>
          <a:p>
            <a:pPr marL="428615" indent="-428615">
              <a:buFont typeface="Arial" panose="020B0604020202020204" pitchFamily="34" charset="0"/>
              <a:buChar char="•"/>
            </a:pPr>
            <a:r>
              <a:rPr lang="en-US" sz="2600" dirty="0"/>
              <a:t>But the loss is computed only at the very end of the network! </a:t>
            </a:r>
          </a:p>
          <a:p>
            <a:r>
              <a:rPr lang="en-US" dirty="0"/>
              <a:t>Solution: </a:t>
            </a:r>
            <a:r>
              <a:rPr lang="en-US" b="1" dirty="0"/>
              <a:t>error backpropagation </a:t>
            </a:r>
            <a:r>
              <a:rPr lang="en-US" sz="1600" dirty="0"/>
              <a:t>(</a:t>
            </a:r>
            <a:r>
              <a:rPr lang="en-US" sz="1600" dirty="0" err="1"/>
              <a:t>Rumelhart</a:t>
            </a:r>
            <a:r>
              <a:rPr lang="en-US" sz="1600" dirty="0"/>
              <a:t>, Hinton, Williams, 1986) </a:t>
            </a:r>
          </a:p>
          <a:p>
            <a:pPr marL="428615" indent="-42861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15" indent="-428615">
              <a:buFont typeface="Arial" panose="020B0604020202020204" pitchFamily="34" charset="0"/>
              <a:buChar char="•"/>
            </a:pPr>
            <a:r>
              <a:rPr lang="en-US" sz="2600" dirty="0"/>
              <a:t>Which relies on </a:t>
            </a:r>
            <a:r>
              <a:rPr lang="en-US" sz="2600" b="1" dirty="0"/>
              <a:t>computation graphs</a:t>
            </a:r>
            <a:r>
              <a:rPr lang="en-US" sz="2600" dirty="0"/>
              <a:t>. </a:t>
            </a:r>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39</a:t>
            </a:fld>
            <a:endParaRPr lang="en-US"/>
          </a:p>
        </p:txBody>
      </p:sp>
    </p:spTree>
    <p:extLst>
      <p:ext uri="{BB962C8B-B14F-4D97-AF65-F5344CB8AC3E}">
        <p14:creationId xmlns:p14="http://schemas.microsoft.com/office/powerpoint/2010/main" val="3951793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417F-89FC-E64D-8556-1120F0E3BB93}"/>
              </a:ext>
            </a:extLst>
          </p:cNvPr>
          <p:cNvSpPr>
            <a:spLocks noGrp="1"/>
          </p:cNvSpPr>
          <p:nvPr>
            <p:ph type="title"/>
          </p:nvPr>
        </p:nvSpPr>
        <p:spPr/>
        <p:txBody>
          <a:bodyPr/>
          <a:lstStyle/>
          <a:p>
            <a:r>
              <a:rPr lang="en-US" dirty="0"/>
              <a:t>Neural unit</a:t>
            </a:r>
          </a:p>
        </p:txBody>
      </p:sp>
      <p:sp>
        <p:nvSpPr>
          <p:cNvPr id="3" name="Content Placeholder 2">
            <a:extLst>
              <a:ext uri="{FF2B5EF4-FFF2-40B4-BE49-F238E27FC236}">
                <a16:creationId xmlns:a16="http://schemas.microsoft.com/office/drawing/2014/main" id="{FD85E108-E3AB-B843-B70E-E9644B1593FA}"/>
              </a:ext>
            </a:extLst>
          </p:cNvPr>
          <p:cNvSpPr>
            <a:spLocks noGrp="1"/>
          </p:cNvSpPr>
          <p:nvPr>
            <p:ph idx="1"/>
          </p:nvPr>
        </p:nvSpPr>
        <p:spPr>
          <a:xfrm>
            <a:off x="822962" y="1200150"/>
            <a:ext cx="8206739" cy="3429000"/>
          </a:xfrm>
        </p:spPr>
        <p:txBody>
          <a:bodyPr/>
          <a:lstStyle/>
          <a:p>
            <a:r>
              <a:rPr lang="en-US" dirty="0"/>
              <a:t>Take weighted sum of inputs, plus a bias</a:t>
            </a:r>
          </a:p>
          <a:p>
            <a:endParaRPr lang="en-US" dirty="0"/>
          </a:p>
          <a:p>
            <a:endParaRPr lang="en-US" dirty="0"/>
          </a:p>
          <a:p>
            <a:endParaRPr lang="en-US" dirty="0"/>
          </a:p>
          <a:p>
            <a:r>
              <a:rPr lang="en-US" dirty="0"/>
              <a:t>Instead of just using z, we'll apply a nonlinear activation function f:</a:t>
            </a:r>
          </a:p>
        </p:txBody>
      </p:sp>
      <p:pic>
        <p:nvPicPr>
          <p:cNvPr id="5" name="Picture 4">
            <a:extLst>
              <a:ext uri="{FF2B5EF4-FFF2-40B4-BE49-F238E27FC236}">
                <a16:creationId xmlns:a16="http://schemas.microsoft.com/office/drawing/2014/main" id="{A399AAE9-0991-E245-871B-6D2BCA462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913" y="1600200"/>
            <a:ext cx="2428875" cy="857250"/>
          </a:xfrm>
          <a:prstGeom prst="rect">
            <a:avLst/>
          </a:prstGeom>
        </p:spPr>
      </p:pic>
      <p:pic>
        <p:nvPicPr>
          <p:cNvPr id="7" name="Picture 6">
            <a:extLst>
              <a:ext uri="{FF2B5EF4-FFF2-40B4-BE49-F238E27FC236}">
                <a16:creationId xmlns:a16="http://schemas.microsoft.com/office/drawing/2014/main" id="{67124BF1-8874-ED41-9E81-EB851B3E9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0" y="2628900"/>
            <a:ext cx="2019300" cy="457200"/>
          </a:xfrm>
          <a:prstGeom prst="rect">
            <a:avLst/>
          </a:prstGeom>
        </p:spPr>
      </p:pic>
      <p:pic>
        <p:nvPicPr>
          <p:cNvPr id="9" name="Picture 8">
            <a:extLst>
              <a:ext uri="{FF2B5EF4-FFF2-40B4-BE49-F238E27FC236}">
                <a16:creationId xmlns:a16="http://schemas.microsoft.com/office/drawing/2014/main" id="{C555481E-B716-0146-B2A4-26E5043E9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6046" y="4057650"/>
            <a:ext cx="2161309" cy="457200"/>
          </a:xfrm>
          <a:prstGeom prst="rect">
            <a:avLst/>
          </a:prstGeom>
        </p:spPr>
      </p:pic>
    </p:spTree>
    <p:extLst>
      <p:ext uri="{BB962C8B-B14F-4D97-AF65-F5344CB8AC3E}">
        <p14:creationId xmlns:p14="http://schemas.microsoft.com/office/powerpoint/2010/main" val="214868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971550" y="1657350"/>
            <a:ext cx="7315200" cy="3200400"/>
          </a:xfrm>
        </p:spPr>
        <p:txBody>
          <a:bodyPr>
            <a:normAutofit/>
          </a:bodyPr>
          <a:lstStyle/>
          <a:p>
            <a:pPr marL="0" indent="-257162"/>
            <a:r>
              <a:rPr lang="en-US" sz="3000" dirty="0"/>
              <a:t>A computation graph represents the process of computing a mathematical expression</a:t>
            </a:r>
          </a:p>
          <a:p>
            <a:pPr marL="150806" lvl="1"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40</a:t>
            </a:fld>
            <a:endParaRPr lang="en-US"/>
          </a:p>
        </p:txBody>
      </p:sp>
    </p:spTree>
    <p:extLst>
      <p:ext uri="{BB962C8B-B14F-4D97-AF65-F5344CB8AC3E}">
        <p14:creationId xmlns:p14="http://schemas.microsoft.com/office/powerpoint/2010/main" val="1875240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783CE4F-8A56-8842-82EF-760789F6F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文本框 8">
            <a:extLst>
              <a:ext uri="{FF2B5EF4-FFF2-40B4-BE49-F238E27FC236}">
                <a16:creationId xmlns:a16="http://schemas.microsoft.com/office/drawing/2014/main" id="{4F83FD29-D313-144B-A95D-9A5B14CA4E3A}"/>
              </a:ext>
            </a:extLst>
          </p:cNvPr>
          <p:cNvSpPr txBox="1"/>
          <p:nvPr/>
        </p:nvSpPr>
        <p:spPr>
          <a:xfrm>
            <a:off x="2870752" y="4781550"/>
            <a:ext cx="6273248" cy="300082"/>
          </a:xfrm>
          <a:prstGeom prst="rect">
            <a:avLst/>
          </a:prstGeom>
          <a:noFill/>
        </p:spPr>
        <p:txBody>
          <a:bodyPr wrap="square">
            <a:spAutoFit/>
          </a:bodyPr>
          <a:lstStyle/>
          <a:p>
            <a:r>
              <a:rPr lang="zh-CN" altLang="en-US" dirty="0">
                <a:solidFill>
                  <a:srgbClr val="92D050"/>
                </a:solidFill>
              </a:rPr>
              <a:t>https://web.stanford.edu/class/cs224n/slides/cs224n-2021-lecture03-neuralnets.pdf</a:t>
            </a:r>
          </a:p>
        </p:txBody>
      </p:sp>
    </p:spTree>
    <p:extLst>
      <p:ext uri="{BB962C8B-B14F-4D97-AF65-F5344CB8AC3E}">
        <p14:creationId xmlns:p14="http://schemas.microsoft.com/office/powerpoint/2010/main" val="1229479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60F8509-53CE-7B4C-B913-C0E05EB03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75255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6D74452-D6E8-AB4C-B12F-0FBA5F882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58201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90AA51E-51AB-4C45-B239-B337D25CB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92322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15775C4-1832-F742-B4A3-6A7B2D1CA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57468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01B5B8-185C-3245-99DF-78D2898D7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94320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F64A179-AD76-1140-B620-ABA13248C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56912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66EA90-ECC9-E549-8A34-633E5AE69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36998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EBD971-8577-4847-9D10-CB5F31AB0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6535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p>
        </p:txBody>
      </p:sp>
      <p:sp>
        <p:nvSpPr>
          <p:cNvPr id="3" name="TextBox 2">
            <a:extLst>
              <a:ext uri="{FF2B5EF4-FFF2-40B4-BE49-F238E27FC236}">
                <a16:creationId xmlns:a16="http://schemas.microsoft.com/office/drawing/2014/main" id="{3F09180B-F9F1-4446-AEEF-D69D76CE0A70}"/>
              </a:ext>
            </a:extLst>
          </p:cNvPr>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extLst>
      <p:ext uri="{BB962C8B-B14F-4D97-AF65-F5344CB8AC3E}">
        <p14:creationId xmlns:p14="http://schemas.microsoft.com/office/powerpoint/2010/main" val="3652455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6264041-7682-324A-8DAE-BDE59C58F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6944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3BF642-FC21-F44A-9332-F86DC1C3C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73206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9302D2-A590-734F-8453-5186CA4E6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52726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92F93AE-B9BF-9049-AE75-9D08AD092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31711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F557B4-272E-DE43-A79D-52992CF16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34225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419C4E-A946-234B-9299-82E71FC59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39405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56</a:t>
            </a:fld>
            <a:endParaRPr lang="en-US"/>
          </a:p>
        </p:txBody>
      </p:sp>
      <p:sp>
        <p:nvSpPr>
          <p:cNvPr id="8" name="Oval 7"/>
          <p:cNvSpPr/>
          <p:nvPr/>
        </p:nvSpPr>
        <p:spPr bwMode="auto">
          <a:xfrm>
            <a:off x="3153332" y="320957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9247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381932" y="1600200"/>
            <a:ext cx="457200"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68580" tIns="45720" rIns="91440" bIns="617220" numCol="1" rtlCol="0" anchor="t" anchorCtr="0" compatLnSpc="1">
            <a:prstTxWarp prst="textNoShape">
              <a:avLst/>
            </a:prstTxWarp>
            <a:noAutofit/>
          </a:bodyPr>
          <a:lstStyle/>
          <a:p>
            <a:pPr defTabSz="914355" fontAlgn="base">
              <a:spcBef>
                <a:spcPct val="0"/>
              </a:spcBef>
              <a:spcAft>
                <a:spcPct val="0"/>
              </a:spcAft>
            </a:pPr>
            <a:r>
              <a:rPr lang="en-US" sz="3000" dirty="0" err="1">
                <a:latin typeface="Times New Roman" panose="02020603050405020304" pitchFamily="18" charset="0"/>
                <a:cs typeface="Times New Roman" panose="02020603050405020304" pitchFamily="18" charset="0"/>
              </a:rPr>
              <a:t>σ</a:t>
            </a:r>
            <a:endParaRPr lang="en-US" sz="3000" dirty="0">
              <a:latin typeface="Times New Roman" panose="02020603050405020304" pitchFamily="18" charset="0"/>
              <a:cs typeface="Times New Roman" panose="02020603050405020304" pitchFamily="18" charset="0"/>
            </a:endParaRPr>
          </a:p>
        </p:txBody>
      </p:sp>
      <p:sp>
        <p:nvSpPr>
          <p:cNvPr id="13" name="Oval 12"/>
          <p:cNvSpPr/>
          <p:nvPr/>
        </p:nvSpPr>
        <p:spPr bwMode="auto">
          <a:xfrm>
            <a:off x="37629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153332" y="1988082"/>
            <a:ext cx="295555" cy="84049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3610532" y="2054632"/>
            <a:ext cx="381000" cy="773941"/>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3314977" y="2054632"/>
            <a:ext cx="295555" cy="84366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0677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26961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p:cNvCxnSpPr>
          <p:nvPr/>
        </p:nvCxnSpPr>
        <p:spPr bwMode="auto">
          <a:xfrm flipV="1">
            <a:off x="2247901" y="3049354"/>
            <a:ext cx="24560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924732" y="3304644"/>
            <a:ext cx="2286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8" idx="1"/>
          </p:cNvCxnSpPr>
          <p:nvPr/>
        </p:nvCxnSpPr>
        <p:spPr bwMode="auto">
          <a:xfrm flipH="1" flipV="1">
            <a:off x="3209128" y="3279292"/>
            <a:ext cx="1087204" cy="89266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3991532" y="3304644"/>
            <a:ext cx="3048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2924732" y="3304644"/>
            <a:ext cx="1066800" cy="867308"/>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2541127" y="2127077"/>
            <a:ext cx="8382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[2]</a:t>
            </a:r>
          </a:p>
        </p:txBody>
      </p:sp>
      <p:sp>
        <p:nvSpPr>
          <p:cNvPr id="77" name="TextBox 76"/>
          <p:cNvSpPr txBox="1"/>
          <p:nvPr/>
        </p:nvSpPr>
        <p:spPr>
          <a:xfrm>
            <a:off x="2057400" y="3435530"/>
            <a:ext cx="8763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[1]</a:t>
            </a:r>
            <a:endParaRPr lang="en-US" sz="2800" dirty="0">
              <a:solidFill>
                <a:srgbClr val="590A0E"/>
              </a:solidFill>
            </a:endParaRPr>
          </a:p>
        </p:txBody>
      </p:sp>
      <p:sp>
        <p:nvSpPr>
          <p:cNvPr id="82" name="TextBox 81"/>
          <p:cNvSpPr txBox="1"/>
          <p:nvPr/>
        </p:nvSpPr>
        <p:spPr>
          <a:xfrm>
            <a:off x="3486150" y="1108825"/>
            <a:ext cx="300082" cy="400110"/>
          </a:xfrm>
          <a:prstGeom prst="rect">
            <a:avLst/>
          </a:prstGeom>
          <a:noFill/>
        </p:spPr>
        <p:txBody>
          <a:bodyPr wrap="none" rtlCol="0">
            <a:spAutoFit/>
          </a:bodyPr>
          <a:lstStyle/>
          <a:p>
            <a:r>
              <a:rPr lang="en-US" sz="2000" dirty="0"/>
              <a:t>y</a:t>
            </a:r>
            <a:endParaRPr lang="en-US" sz="1800" dirty="0"/>
          </a:p>
        </p:txBody>
      </p:sp>
      <p:sp>
        <p:nvSpPr>
          <p:cNvPr id="83" name="TextBox 82"/>
          <p:cNvSpPr txBox="1"/>
          <p:nvPr/>
        </p:nvSpPr>
        <p:spPr>
          <a:xfrm>
            <a:off x="4070261" y="4709275"/>
            <a:ext cx="381836" cy="400110"/>
          </a:xfrm>
          <a:prstGeom prst="rect">
            <a:avLst/>
          </a:prstGeom>
          <a:noFill/>
        </p:spPr>
        <p:txBody>
          <a:bodyPr wrap="none" rtlCol="0">
            <a:spAutoFit/>
          </a:bodyPr>
          <a:lstStyle/>
          <a:p>
            <a:r>
              <a:rPr lang="en-US" sz="2000" dirty="0"/>
              <a:t>x</a:t>
            </a:r>
            <a:r>
              <a:rPr lang="en-US" sz="2000" baseline="-25000" dirty="0"/>
              <a:t>2</a:t>
            </a:r>
            <a:endParaRPr lang="en-US" sz="1800" baseline="-25000" dirty="0"/>
          </a:p>
        </p:txBody>
      </p:sp>
      <p:sp>
        <p:nvSpPr>
          <p:cNvPr id="84" name="TextBox 83"/>
          <p:cNvSpPr txBox="1"/>
          <p:nvPr/>
        </p:nvSpPr>
        <p:spPr>
          <a:xfrm>
            <a:off x="2763719" y="4684886"/>
            <a:ext cx="457200"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31" name="TextBox 30">
            <a:extLst>
              <a:ext uri="{FF2B5EF4-FFF2-40B4-BE49-F238E27FC236}">
                <a16:creationId xmlns:a16="http://schemas.microsoft.com/office/drawing/2014/main" id="{138D2CAE-9BBB-774E-BDA5-A9D6E5669DE1}"/>
              </a:ext>
            </a:extLst>
          </p:cNvPr>
          <p:cNvSpPr txBox="1"/>
          <p:nvPr/>
        </p:nvSpPr>
        <p:spPr>
          <a:xfrm>
            <a:off x="1150974" y="1653217"/>
            <a:ext cx="1907189" cy="369332"/>
          </a:xfrm>
          <a:prstGeom prst="rect">
            <a:avLst/>
          </a:prstGeom>
          <a:noFill/>
        </p:spPr>
        <p:txBody>
          <a:bodyPr wrap="none" rtlCol="0">
            <a:spAutoFit/>
          </a:bodyPr>
          <a:lstStyle/>
          <a:p>
            <a:r>
              <a:rPr lang="en-US" sz="1800" dirty="0"/>
              <a:t>Sigmoid activation</a:t>
            </a:r>
          </a:p>
        </p:txBody>
      </p:sp>
      <p:sp>
        <p:nvSpPr>
          <p:cNvPr id="58" name="TextBox 57">
            <a:extLst>
              <a:ext uri="{FF2B5EF4-FFF2-40B4-BE49-F238E27FC236}">
                <a16:creationId xmlns:a16="http://schemas.microsoft.com/office/drawing/2014/main" id="{F73C8C0D-BCAF-534D-9121-39D071F387C6}"/>
              </a:ext>
            </a:extLst>
          </p:cNvPr>
          <p:cNvSpPr txBox="1"/>
          <p:nvPr/>
        </p:nvSpPr>
        <p:spPr>
          <a:xfrm>
            <a:off x="1062694" y="2896933"/>
            <a:ext cx="1635319" cy="369332"/>
          </a:xfrm>
          <a:prstGeom prst="rect">
            <a:avLst/>
          </a:prstGeom>
          <a:noFill/>
        </p:spPr>
        <p:txBody>
          <a:bodyPr wrap="none" rtlCol="0">
            <a:spAutoFit/>
          </a:bodyPr>
          <a:lstStyle/>
          <a:p>
            <a:r>
              <a:rPr lang="en-US" sz="1800" dirty="0" err="1"/>
              <a:t>ReLU</a:t>
            </a:r>
            <a:r>
              <a:rPr lang="en-US" sz="1800" dirty="0"/>
              <a:t> activation</a:t>
            </a:r>
          </a:p>
        </p:txBody>
      </p:sp>
      <p:sp>
        <p:nvSpPr>
          <p:cNvPr id="34" name="Oval 33">
            <a:extLst>
              <a:ext uri="{FF2B5EF4-FFF2-40B4-BE49-F238E27FC236}">
                <a16:creationId xmlns:a16="http://schemas.microsoft.com/office/drawing/2014/main" id="{1775278B-A83B-294C-ACEC-2A245DEDC671}"/>
              </a:ext>
            </a:extLst>
          </p:cNvPr>
          <p:cNvSpPr/>
          <p:nvPr/>
        </p:nvSpPr>
        <p:spPr bwMode="auto">
          <a:xfrm>
            <a:off x="4972050" y="41148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35" name="Straight Arrow Connector 34">
            <a:extLst>
              <a:ext uri="{FF2B5EF4-FFF2-40B4-BE49-F238E27FC236}">
                <a16:creationId xmlns:a16="http://schemas.microsoft.com/office/drawing/2014/main" id="{25459BEC-3C1C-6A43-9DAC-1E10D285D8D5}"/>
              </a:ext>
            </a:extLst>
          </p:cNvPr>
          <p:cNvCxnSpPr>
            <a:cxnSpLocks/>
            <a:endCxn id="9" idx="4"/>
          </p:cNvCxnSpPr>
          <p:nvPr/>
        </p:nvCxnSpPr>
        <p:spPr bwMode="auto">
          <a:xfrm flipH="1" flipV="1">
            <a:off x="3153332" y="3304644"/>
            <a:ext cx="2008326" cy="7901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EB9B621E-D6AA-C246-AD2E-455A2847B45D}"/>
              </a:ext>
            </a:extLst>
          </p:cNvPr>
          <p:cNvCxnSpPr>
            <a:cxnSpLocks/>
            <a:stCxn id="34" idx="0"/>
            <a:endCxn id="13" idx="4"/>
          </p:cNvCxnSpPr>
          <p:nvPr/>
        </p:nvCxnSpPr>
        <p:spPr bwMode="auto">
          <a:xfrm flipH="1" flipV="1">
            <a:off x="3991532" y="3304644"/>
            <a:ext cx="1209118" cy="810158"/>
          </a:xfrm>
          <a:prstGeom prst="straightConnector1">
            <a:avLst/>
          </a:prstGeom>
          <a:noFill/>
          <a:ln w="9525" cap="flat" cmpd="sng" algn="ctr">
            <a:solidFill>
              <a:schemeClr val="tx1"/>
            </a:solidFill>
            <a:prstDash val="solid"/>
            <a:round/>
            <a:headEnd type="none" w="med" len="med"/>
            <a:tailEnd type="arrow"/>
          </a:ln>
          <a:effectLst/>
        </p:spPr>
      </p:cxnSp>
      <p:sp>
        <p:nvSpPr>
          <p:cNvPr id="41" name="Oval 40">
            <a:extLst>
              <a:ext uri="{FF2B5EF4-FFF2-40B4-BE49-F238E27FC236}">
                <a16:creationId xmlns:a16="http://schemas.microsoft.com/office/drawing/2014/main" id="{9A2396A9-6B58-CE44-BD2F-C4C0B19A6DFF}"/>
              </a:ext>
            </a:extLst>
          </p:cNvPr>
          <p:cNvSpPr/>
          <p:nvPr/>
        </p:nvSpPr>
        <p:spPr bwMode="auto">
          <a:xfrm>
            <a:off x="4463627" y="27432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42" name="Straight Arrow Connector 41">
            <a:extLst>
              <a:ext uri="{FF2B5EF4-FFF2-40B4-BE49-F238E27FC236}">
                <a16:creationId xmlns:a16="http://schemas.microsoft.com/office/drawing/2014/main" id="{0EBA81D7-ED82-314C-A867-C11789370D5A}"/>
              </a:ext>
            </a:extLst>
          </p:cNvPr>
          <p:cNvCxnSpPr>
            <a:cxnSpLocks/>
            <a:stCxn id="41" idx="1"/>
            <a:endCxn id="10" idx="4"/>
          </p:cNvCxnSpPr>
          <p:nvPr/>
        </p:nvCxnSpPr>
        <p:spPr bwMode="auto">
          <a:xfrm flipH="1" flipV="1">
            <a:off x="3610532" y="2054632"/>
            <a:ext cx="920050" cy="758289"/>
          </a:xfrm>
          <a:prstGeom prst="straightConnector1">
            <a:avLst/>
          </a:prstGeom>
          <a:noFill/>
          <a:ln w="9525" cap="flat" cmpd="sng" algn="ctr">
            <a:solidFill>
              <a:schemeClr val="tx1"/>
            </a:solidFill>
            <a:prstDash val="solid"/>
            <a:round/>
            <a:headEnd type="none" w="med" len="med"/>
            <a:tailEnd type="arrow"/>
          </a:ln>
          <a:effectLst/>
        </p:spPr>
      </p:cxnSp>
      <p:sp>
        <p:nvSpPr>
          <p:cNvPr id="47" name="TextBox 46">
            <a:extLst>
              <a:ext uri="{FF2B5EF4-FFF2-40B4-BE49-F238E27FC236}">
                <a16:creationId xmlns:a16="http://schemas.microsoft.com/office/drawing/2014/main" id="{FA2F9A00-9BE6-C64B-9D81-303064705980}"/>
              </a:ext>
            </a:extLst>
          </p:cNvPr>
          <p:cNvSpPr txBox="1"/>
          <p:nvPr/>
        </p:nvSpPr>
        <p:spPr>
          <a:xfrm>
            <a:off x="4859219" y="3460825"/>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[1]</a:t>
            </a:r>
          </a:p>
        </p:txBody>
      </p:sp>
      <p:sp>
        <p:nvSpPr>
          <p:cNvPr id="48" name="TextBox 47">
            <a:extLst>
              <a:ext uri="{FF2B5EF4-FFF2-40B4-BE49-F238E27FC236}">
                <a16:creationId xmlns:a16="http://schemas.microsoft.com/office/drawing/2014/main" id="{79FDBF27-75A9-8440-824D-AD69723050F1}"/>
              </a:ext>
            </a:extLst>
          </p:cNvPr>
          <p:cNvSpPr txBox="1"/>
          <p:nvPr/>
        </p:nvSpPr>
        <p:spPr>
          <a:xfrm>
            <a:off x="4296332" y="2189007"/>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[2]</a:t>
            </a:r>
            <a:endParaRPr lang="en-US" sz="2800" dirty="0">
              <a:solidFill>
                <a:srgbClr val="590A0E"/>
              </a:solidFill>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3" y="1315192"/>
            <a:ext cx="3254534" cy="2856758"/>
          </a:xfrm>
          <a:prstGeom prst="rect">
            <a:avLst/>
          </a:prstGeom>
        </p:spPr>
      </p:pic>
    </p:spTree>
    <p:extLst>
      <p:ext uri="{BB962C8B-B14F-4D97-AF65-F5344CB8AC3E}">
        <p14:creationId xmlns:p14="http://schemas.microsoft.com/office/powerpoint/2010/main" val="201979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57</a:t>
            </a:fld>
            <a:endParaRPr lang="en-US"/>
          </a:p>
        </p:txBody>
      </p: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1" y="1394092"/>
            <a:ext cx="3254534" cy="2856758"/>
          </a:xfrm>
          <a:prstGeom prst="rect">
            <a:avLst/>
          </a:prstGeom>
        </p:spPr>
      </p:pic>
      <p:pic>
        <p:nvPicPr>
          <p:cNvPr id="37" name="Picture 36">
            <a:extLst>
              <a:ext uri="{FF2B5EF4-FFF2-40B4-BE49-F238E27FC236}">
                <a16:creationId xmlns:a16="http://schemas.microsoft.com/office/drawing/2014/main" id="{F93153EE-A4B0-CE4A-9D52-AA7A574FEA6C}"/>
              </a:ext>
            </a:extLst>
          </p:cNvPr>
          <p:cNvPicPr>
            <a:picLocks noChangeAspect="1"/>
          </p:cNvPicPr>
          <p:nvPr/>
        </p:nvPicPr>
        <p:blipFill>
          <a:blip r:embed="rId4"/>
          <a:stretch>
            <a:fillRect/>
          </a:stretch>
        </p:blipFill>
        <p:spPr>
          <a:xfrm>
            <a:off x="4540478" y="3146693"/>
            <a:ext cx="2884869" cy="800100"/>
          </a:xfrm>
          <a:prstGeom prst="rect">
            <a:avLst/>
          </a:prstGeom>
        </p:spPr>
      </p:pic>
      <p:pic>
        <p:nvPicPr>
          <p:cNvPr id="40" name="Picture 39">
            <a:extLst>
              <a:ext uri="{FF2B5EF4-FFF2-40B4-BE49-F238E27FC236}">
                <a16:creationId xmlns:a16="http://schemas.microsoft.com/office/drawing/2014/main" id="{1A887EE2-6D0F-0B46-A802-4DA756EC2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37750" y="2007550"/>
            <a:ext cx="3333721" cy="731792"/>
          </a:xfrm>
          <a:prstGeom prst="rect">
            <a:avLst/>
          </a:prstGeom>
        </p:spPr>
      </p:pic>
    </p:spTree>
    <p:extLst>
      <p:ext uri="{BB962C8B-B14F-4D97-AF65-F5344CB8AC3E}">
        <p14:creationId xmlns:p14="http://schemas.microsoft.com/office/powerpoint/2010/main" val="35335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B167-6F9E-5941-86C0-904D8A9077B1}"/>
              </a:ext>
            </a:extLst>
          </p:cNvPr>
          <p:cNvSpPr>
            <a:spLocks noGrp="1"/>
          </p:cNvSpPr>
          <p:nvPr>
            <p:ph type="title"/>
          </p:nvPr>
        </p:nvSpPr>
        <p:spPr>
          <a:xfrm>
            <a:off x="800100" y="118250"/>
            <a:ext cx="7543800" cy="680397"/>
          </a:xfrm>
        </p:spPr>
        <p:txBody>
          <a:bodyPr>
            <a:normAutofit fontScale="90000"/>
          </a:bodyPr>
          <a:lstStyle/>
          <a:p>
            <a:r>
              <a:rPr lang="en-US" b="0" dirty="0"/>
              <a:t>Backward differentiation on a 2-layer network </a:t>
            </a:r>
          </a:p>
        </p:txBody>
      </p:sp>
      <p:pic>
        <p:nvPicPr>
          <p:cNvPr id="5" name="Picture 4">
            <a:extLst>
              <a:ext uri="{FF2B5EF4-FFF2-40B4-BE49-F238E27FC236}">
                <a16:creationId xmlns:a16="http://schemas.microsoft.com/office/drawing/2014/main" id="{0E41577B-915E-6748-9749-8A5D482DEDEB}"/>
              </a:ext>
            </a:extLst>
          </p:cNvPr>
          <p:cNvPicPr>
            <a:picLocks noChangeAspect="1"/>
          </p:cNvPicPr>
          <p:nvPr/>
        </p:nvPicPr>
        <p:blipFill>
          <a:blip r:embed="rId3"/>
          <a:stretch>
            <a:fillRect/>
          </a:stretch>
        </p:blipFill>
        <p:spPr>
          <a:xfrm>
            <a:off x="191813" y="1105200"/>
            <a:ext cx="8534400" cy="3577883"/>
          </a:xfrm>
          <a:prstGeom prst="rect">
            <a:avLst/>
          </a:prstGeom>
        </p:spPr>
      </p:pic>
      <p:pic>
        <p:nvPicPr>
          <p:cNvPr id="3" name="Picture 2">
            <a:extLst>
              <a:ext uri="{FF2B5EF4-FFF2-40B4-BE49-F238E27FC236}">
                <a16:creationId xmlns:a16="http://schemas.microsoft.com/office/drawing/2014/main" id="{CA9710BC-0067-894F-8CD1-60AA083EE2E8}"/>
              </a:ext>
            </a:extLst>
          </p:cNvPr>
          <p:cNvPicPr>
            <a:picLocks noChangeAspect="1"/>
          </p:cNvPicPr>
          <p:nvPr/>
        </p:nvPicPr>
        <p:blipFill>
          <a:blip r:embed="rId4"/>
          <a:stretch>
            <a:fillRect/>
          </a:stretch>
        </p:blipFill>
        <p:spPr>
          <a:xfrm>
            <a:off x="6096000" y="3244268"/>
            <a:ext cx="2057400" cy="570607"/>
          </a:xfrm>
          <a:prstGeom prst="rect">
            <a:avLst/>
          </a:prstGeom>
        </p:spPr>
      </p:pic>
      <p:pic>
        <p:nvPicPr>
          <p:cNvPr id="6" name="Picture 5">
            <a:extLst>
              <a:ext uri="{FF2B5EF4-FFF2-40B4-BE49-F238E27FC236}">
                <a16:creationId xmlns:a16="http://schemas.microsoft.com/office/drawing/2014/main" id="{A533EAA8-9BF6-1643-8CEF-5CBDCFC1DA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76600" y="1223652"/>
            <a:ext cx="2222500" cy="487865"/>
          </a:xfrm>
          <a:prstGeom prst="rect">
            <a:avLst/>
          </a:prstGeom>
        </p:spPr>
      </p:pic>
      <p:pic>
        <p:nvPicPr>
          <p:cNvPr id="7" name="Picture 6">
            <a:extLst>
              <a:ext uri="{FF2B5EF4-FFF2-40B4-BE49-F238E27FC236}">
                <a16:creationId xmlns:a16="http://schemas.microsoft.com/office/drawing/2014/main" id="{21353133-64B3-B442-B5EE-452F599C46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90800" y="4157538"/>
            <a:ext cx="2222500" cy="487865"/>
          </a:xfrm>
          <a:prstGeom prst="rect">
            <a:avLst/>
          </a:prstGeom>
        </p:spPr>
      </p:pic>
    </p:spTree>
    <p:extLst>
      <p:ext uri="{BB962C8B-B14F-4D97-AF65-F5344CB8AC3E}">
        <p14:creationId xmlns:p14="http://schemas.microsoft.com/office/powerpoint/2010/main" val="230170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D826FB-9028-C543-96E3-A3C50BD5FF75}"/>
                  </a:ext>
                </a:extLst>
              </p:cNvPr>
              <p:cNvSpPr>
                <a:spLocks noGrp="1"/>
              </p:cNvSpPr>
              <p:nvPr>
                <p:ph type="title"/>
              </p:nvPr>
            </p:nvSpPr>
            <p:spPr>
              <a:xfrm>
                <a:off x="457200" y="340238"/>
                <a:ext cx="8686800" cy="680397"/>
              </a:xfrm>
            </p:spPr>
            <p:txBody>
              <a:bodyPr>
                <a:normAutofit fontScale="90000"/>
              </a:bodyPr>
              <a:lstStyle/>
              <a:p>
                <a:r>
                  <a:rPr lang="en-US" dirty="0"/>
                  <a:t>Starting off the backward pass: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𝑧</m:t>
                        </m:r>
                      </m:den>
                    </m:f>
                  </m:oMath>
                </a14:m>
                <a:r>
                  <a:rPr lang="en-US" dirty="0"/>
                  <a:t>  </a:t>
                </a:r>
                <a:br>
                  <a:rPr lang="en-US" dirty="0"/>
                </a:br>
                <a:r>
                  <a:rPr lang="en-US" sz="2200" dirty="0"/>
                  <a:t>(I'll write </a:t>
                </a:r>
                <a14:m>
                  <m:oMath xmlns:m="http://schemas.openxmlformats.org/officeDocument/2006/math">
                    <m:r>
                      <a:rPr lang="en-US" sz="2200" i="1">
                        <a:latin typeface="Cambria Math" panose="02040503050406030204" pitchFamily="18" charset="0"/>
                      </a:rPr>
                      <m:t>𝑎</m:t>
                    </m:r>
                  </m:oMath>
                </a14:m>
                <a:r>
                  <a:rPr lang="en-US" sz="2200" dirty="0"/>
                  <a:t> f</a:t>
                </a:r>
                <a14:m>
                  <m:oMath xmlns:m="http://schemas.openxmlformats.org/officeDocument/2006/math">
                    <m:r>
                      <m:rPr>
                        <m:sty m:val="p"/>
                      </m:rPr>
                      <a:rPr lang="en-US" sz="2200" b="0" i="0" smtClean="0">
                        <a:latin typeface="Cambria Math" panose="02040503050406030204" pitchFamily="18" charset="0"/>
                      </a:rPr>
                      <m:t>or</m:t>
                    </m:r>
                    <m:r>
                      <a:rPr lang="en-US" sz="2200" b="0" i="0" smtClean="0">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[2]</m:t>
                        </m:r>
                      </m:sup>
                    </m:sSup>
                  </m:oMath>
                </a14:m>
                <a:r>
                  <a:rPr lang="en-US" sz="2200" dirty="0"/>
                  <a:t> and </a:t>
                </a:r>
                <a14:m>
                  <m:oMath xmlns:m="http://schemas.openxmlformats.org/officeDocument/2006/math">
                    <m:r>
                      <a:rPr lang="en-US" sz="2200" i="1">
                        <a:latin typeface="Cambria Math" panose="02040503050406030204" pitchFamily="18" charset="0"/>
                      </a:rPr>
                      <m:t>𝑧</m:t>
                    </m:r>
                  </m:oMath>
                </a14:m>
                <a:r>
                  <a:rPr lang="en-US" sz="2200" dirty="0"/>
                  <a:t> for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𝑧</m:t>
                        </m:r>
                      </m:e>
                      <m:sup>
                        <m:r>
                          <a:rPr lang="en-US" sz="2200" i="1">
                            <a:latin typeface="Cambria Math" panose="02040503050406030204" pitchFamily="18" charset="0"/>
                          </a:rPr>
                          <m:t>[2]</m:t>
                        </m:r>
                      </m:sup>
                    </m:sSup>
                  </m:oMath>
                </a14:m>
                <a:r>
                  <a:rPr lang="en-US" sz="2200" dirty="0"/>
                  <a:t> )</a:t>
                </a:r>
                <a:endParaRPr lang="en-US" dirty="0"/>
              </a:p>
            </p:txBody>
          </p:sp>
        </mc:Choice>
        <mc:Fallback xmlns="">
          <p:sp>
            <p:nvSpPr>
              <p:cNvPr id="2" name="Title 1">
                <a:extLst>
                  <a:ext uri="{FF2B5EF4-FFF2-40B4-BE49-F238E27FC236}">
                    <a16:creationId xmlns:a16="http://schemas.microsoft.com/office/drawing/2014/main" id="{BCD826FB-9028-C543-96E3-A3C50BD5FF75}"/>
                  </a:ext>
                </a:extLst>
              </p:cNvPr>
              <p:cNvSpPr>
                <a:spLocks noGrp="1" noRot="1" noChangeAspect="1" noMove="1" noResize="1" noEditPoints="1" noAdjustHandles="1" noChangeArrowheads="1" noChangeShapeType="1" noTextEdit="1"/>
              </p:cNvSpPr>
              <p:nvPr>
                <p:ph type="title"/>
              </p:nvPr>
            </p:nvSpPr>
            <p:spPr>
              <a:xfrm>
                <a:off x="457200" y="340238"/>
                <a:ext cx="8686800" cy="680397"/>
              </a:xfrm>
              <a:blipFill>
                <a:blip r:embed="rId3"/>
                <a:stretch>
                  <a:fillRect l="-1754" t="-45455"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3AE684-7DAD-E340-8AD5-1B529828965D}"/>
                  </a:ext>
                </a:extLst>
              </p:cNvPr>
              <p:cNvSpPr txBox="1"/>
              <p:nvPr/>
            </p:nvSpPr>
            <p:spPr>
              <a:xfrm>
                <a:off x="-323236" y="1191177"/>
                <a:ext cx="7047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m:rPr>
                              <m:nor/>
                            </m:rPr>
                            <a:rPr lang="en-US" sz="2400">
                              <a:latin typeface="Cambria Math" panose="02040503050406030204" pitchFamily="18" charset="0"/>
                            </a:rPr>
                            <m:t>y</m:t>
                          </m:r>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m:rPr>
                              <m:nor/>
                            </m:rPr>
                            <a:rPr lang="en-US" sz="2400" dirty="0"/>
                            <m:t>)</m:t>
                          </m:r>
                        </m:e>
                      </m:d>
                    </m:oMath>
                  </m:oMathPara>
                </a14:m>
                <a:endParaRPr lang="en-US" sz="2400" dirty="0"/>
              </a:p>
            </p:txBody>
          </p:sp>
        </mc:Choice>
        <mc:Fallback xmlns="">
          <p:sp>
            <p:nvSpPr>
              <p:cNvPr id="4" name="TextBox 3">
                <a:extLst>
                  <a:ext uri="{FF2B5EF4-FFF2-40B4-BE49-F238E27FC236}">
                    <a16:creationId xmlns:a16="http://schemas.microsoft.com/office/drawing/2014/main" id="{DF3AE684-7DAD-E340-8AD5-1B529828965D}"/>
                  </a:ext>
                </a:extLst>
              </p:cNvPr>
              <p:cNvSpPr txBox="1">
                <a:spLocks noRot="1" noChangeAspect="1" noMove="1" noResize="1" noEditPoints="1" noAdjustHandles="1" noChangeArrowheads="1" noChangeShapeType="1" noTextEdit="1"/>
              </p:cNvSpPr>
              <p:nvPr/>
            </p:nvSpPr>
            <p:spPr>
              <a:xfrm>
                <a:off x="-323236" y="1191177"/>
                <a:ext cx="7047271" cy="369332"/>
              </a:xfrm>
              <a:prstGeom prst="rect">
                <a:avLst/>
              </a:prstGeom>
              <a:blipFill>
                <a:blip r:embed="rId4"/>
                <a:stretch>
                  <a:fillRect t="-1333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632828-101C-3743-9CC9-1BE1A08E9604}"/>
                  </a:ext>
                </a:extLst>
              </p:cNvPr>
              <p:cNvSpPr txBox="1"/>
              <p:nvPr/>
            </p:nvSpPr>
            <p:spPr>
              <a:xfrm>
                <a:off x="-609600" y="1669018"/>
                <a:ext cx="74143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y</m:t>
                              </m:r>
                              <m:r>
                                <a:rPr lang="en-US" sz="2400">
                                  <a:latin typeface="Cambria Math" panose="02040503050406030204" pitchFamily="18" charset="0"/>
                                </a:rPr>
                                <m:t> </m:t>
                              </m:r>
                              <m:r>
                                <m:rPr>
                                  <m:sty m:val="p"/>
                                </m:rPr>
                                <a:rPr lang="en-US" sz="2400">
                                  <a:latin typeface="Cambria Math" panose="02040503050406030204" pitchFamily="18" charset="0"/>
                                </a:rPr>
                                <m:t>log</m:t>
                              </m:r>
                            </m:fName>
                            <m:e>
                              <m:r>
                                <a:rPr lang="en-US" sz="2400" i="1">
                                  <a:latin typeface="Cambria Math" panose="02040503050406030204" pitchFamily="18" charset="0"/>
                                </a:rPr>
                                <m:t>𝑎</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r>
                            <a:rPr lang="en-US" sz="2400" i="1">
                              <a:latin typeface="Cambria Math" panose="02040503050406030204" pitchFamily="18" charset="0"/>
                            </a:rPr>
                            <m:t>𝑎</m:t>
                          </m:r>
                          <m:r>
                            <a:rPr lang="en-US" sz="2400" i="1">
                              <a:latin typeface="Cambria Math" panose="02040503050406030204" pitchFamily="18" charset="0"/>
                            </a:rPr>
                            <m:t>)</m:t>
                          </m:r>
                        </m:e>
                      </m:d>
                    </m:oMath>
                  </m:oMathPara>
                </a14:m>
                <a:endParaRPr lang="en-US" sz="2400" dirty="0"/>
              </a:p>
            </p:txBody>
          </p:sp>
        </mc:Choice>
        <mc:Fallback xmlns="">
          <p:sp>
            <p:nvSpPr>
              <p:cNvPr id="5" name="TextBox 4">
                <a:extLst>
                  <a:ext uri="{FF2B5EF4-FFF2-40B4-BE49-F238E27FC236}">
                    <a16:creationId xmlns:a16="http://schemas.microsoft.com/office/drawing/2014/main" id="{EB632828-101C-3743-9CC9-1BE1A08E9604}"/>
                  </a:ext>
                </a:extLst>
              </p:cNvPr>
              <p:cNvSpPr txBox="1">
                <a:spLocks noRot="1" noChangeAspect="1" noMove="1" noResize="1" noEditPoints="1" noAdjustHandles="1" noChangeArrowheads="1" noChangeShapeType="1" noTextEdit="1"/>
              </p:cNvSpPr>
              <p:nvPr/>
            </p:nvSpPr>
            <p:spPr>
              <a:xfrm>
                <a:off x="-609600" y="1669018"/>
                <a:ext cx="7414321" cy="369332"/>
              </a:xfrm>
              <a:prstGeom prst="rect">
                <a:avLst/>
              </a:prstGeom>
              <a:blipFill>
                <a:blip r:embed="rId5"/>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E3C5E-37AB-4341-898A-A0FF01BF6356}"/>
                  </a:ext>
                </a:extLst>
              </p:cNvPr>
              <p:cNvSpPr txBox="1"/>
              <p:nvPr/>
            </p:nvSpPr>
            <p:spPr>
              <a:xfrm>
                <a:off x="1066800" y="2038828"/>
                <a:ext cx="7911726" cy="543034"/>
              </a:xfrm>
              <a:prstGeom prst="rect">
                <a:avLst/>
              </a:prstGeom>
              <a:noFill/>
            </p:spPr>
            <p:txBody>
              <a:bodyPr wrap="squar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rPr>
                          <m:t>𝑧</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oMath>
                </a14:m>
                <a:endParaRPr lang="en-US" sz="2400" dirty="0"/>
              </a:p>
            </p:txBody>
          </p:sp>
        </mc:Choice>
        <mc:Fallback xmlns="">
          <p:sp>
            <p:nvSpPr>
              <p:cNvPr id="6" name="TextBox 5">
                <a:extLst>
                  <a:ext uri="{FF2B5EF4-FFF2-40B4-BE49-F238E27FC236}">
                    <a16:creationId xmlns:a16="http://schemas.microsoft.com/office/drawing/2014/main" id="{516E3C5E-37AB-4341-898A-A0FF01BF6356}"/>
                  </a:ext>
                </a:extLst>
              </p:cNvPr>
              <p:cNvSpPr txBox="1">
                <a:spLocks noRot="1" noChangeAspect="1" noMove="1" noResize="1" noEditPoints="1" noAdjustHandles="1" noChangeArrowheads="1" noChangeShapeType="1" noTextEdit="1"/>
              </p:cNvSpPr>
              <p:nvPr/>
            </p:nvSpPr>
            <p:spPr>
              <a:xfrm>
                <a:off x="1066800" y="2038828"/>
                <a:ext cx="7911726" cy="543034"/>
              </a:xfrm>
              <a:prstGeom prst="rect">
                <a:avLst/>
              </a:prstGeom>
              <a:blipFill>
                <a:blip r:embed="rId6"/>
                <a:stretch>
                  <a:fillRect l="-11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59117-CF84-8848-9E18-B8D9B949B9FA}"/>
                  </a:ext>
                </a:extLst>
              </p:cNvPr>
              <p:cNvSpPr txBox="1"/>
              <p:nvPr/>
            </p:nvSpPr>
            <p:spPr>
              <a:xfrm>
                <a:off x="491613" y="2766876"/>
                <a:ext cx="6071419" cy="795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𝑎</m:t>
                          </m:r>
                        </m:den>
                      </m:f>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r>
                            <a:rPr lang="en-US" sz="2000">
                              <a:latin typeface="Cambria Math" panose="02040503050406030204" pitchFamily="18" charset="0"/>
                            </a:rPr>
                            <m:t>+(1−</m:t>
                          </m:r>
                          <m:r>
                            <m:rPr>
                              <m:sty m:val="p"/>
                            </m:rPr>
                            <a:rPr lang="en-US" sz="2000">
                              <a:latin typeface="Cambria Math" panose="02040503050406030204" pitchFamily="18" charset="0"/>
                            </a:rPr>
                            <m:t>y</m:t>
                          </m:r>
                          <m:r>
                            <a:rPr lang="en-US" sz="2000">
                              <a:latin typeface="Cambria Math" panose="02040503050406030204" pitchFamily="18" charset="0"/>
                            </a:rPr>
                            <m:t>)</m:t>
                          </m:r>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oMath>
                  </m:oMathPara>
                </a14:m>
                <a:endParaRPr lang="en-US" sz="2000" dirty="0"/>
              </a:p>
            </p:txBody>
          </p:sp>
        </mc:Choice>
        <mc:Fallback xmlns="">
          <p:sp>
            <p:nvSpPr>
              <p:cNvPr id="7" name="TextBox 6">
                <a:extLst>
                  <a:ext uri="{FF2B5EF4-FFF2-40B4-BE49-F238E27FC236}">
                    <a16:creationId xmlns:a16="http://schemas.microsoft.com/office/drawing/2014/main" id="{07359117-CF84-8848-9E18-B8D9B949B9FA}"/>
                  </a:ext>
                </a:extLst>
              </p:cNvPr>
              <p:cNvSpPr txBox="1">
                <a:spLocks noRot="1" noChangeAspect="1" noMove="1" noResize="1" noEditPoints="1" noAdjustHandles="1" noChangeArrowheads="1" noChangeShapeType="1" noTextEdit="1"/>
              </p:cNvSpPr>
              <p:nvPr/>
            </p:nvSpPr>
            <p:spPr>
              <a:xfrm>
                <a:off x="491613" y="2766876"/>
                <a:ext cx="6071419" cy="7954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2052D-C2ED-3048-AE26-6FCC0C1801E7}"/>
                  </a:ext>
                </a:extLst>
              </p:cNvPr>
              <p:cNvSpPr txBox="1"/>
              <p:nvPr/>
            </p:nvSpPr>
            <p:spPr>
              <a:xfrm>
                <a:off x="152400" y="3429923"/>
                <a:ext cx="7911726" cy="691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rPr>
                                    <m:t>𝑎</m:t>
                                  </m:r>
                                </m:den>
                              </m:f>
                            </m:e>
                          </m:d>
                          <m:r>
                            <a:rPr lang="en-US" sz="2000">
                              <a:latin typeface="Cambria Math" panose="02040503050406030204" pitchFamily="18" charset="0"/>
                            </a:rPr>
                            <m:t>+</m:t>
                          </m:r>
                          <m:d>
                            <m:dPr>
                              <m:ctrlPr>
                                <a:rPr lang="en-US" sz="2000" i="1">
                                  <a:latin typeface="Cambria Math" panose="02040503050406030204" pitchFamily="18" charset="0"/>
                                </a:rPr>
                              </m:ctrlPr>
                            </m:dPr>
                            <m:e>
                              <m:r>
                                <a:rPr lang="en-US" sz="2000">
                                  <a:latin typeface="Cambria Math" panose="02040503050406030204" pitchFamily="18" charset="0"/>
                                </a:rPr>
                                <m:t>1−</m:t>
                              </m:r>
                              <m:r>
                                <m:rPr>
                                  <m:sty m:val="p"/>
                                </m:rPr>
                                <a:rPr lang="en-US" sz="2000">
                                  <a:latin typeface="Cambria Math" panose="02040503050406030204" pitchFamily="18" charset="0"/>
                                </a:rPr>
                                <m:t>y</m:t>
                              </m:r>
                            </m:e>
                          </m:d>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d>
                            <m:dPr>
                              <m:ctrlPr>
                                <a:rPr lang="en-US" sz="2000" i="1">
                                  <a:latin typeface="Cambria Math" panose="02040503050406030204" pitchFamily="18" charset="0"/>
                                </a:rPr>
                              </m:ctrlPr>
                            </m:dPr>
                            <m:e>
                              <m:r>
                                <a:rPr lang="en-US" sz="2000">
                                  <a:latin typeface="Cambria Math" panose="02040503050406030204" pitchFamily="18" charset="0"/>
                                </a:rPr>
                                <m:t>−1</m:t>
                              </m:r>
                            </m:e>
                          </m:d>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𝑦</m:t>
                              </m:r>
                            </m:num>
                            <m:den>
                              <m:r>
                                <a:rPr lang="en-US" sz="2000" i="1">
                                  <a:latin typeface="Cambria Math" panose="02040503050406030204" pitchFamily="18" charset="0"/>
                                </a:rPr>
                                <m:t>𝑎</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𝑦</m:t>
                              </m:r>
                              <m:r>
                                <a:rPr lang="en-US" sz="2000" i="1">
                                  <a:latin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e>
                      </m:d>
                    </m:oMath>
                  </m:oMathPara>
                </a14:m>
                <a:endParaRPr lang="en-US" sz="2000" dirty="0"/>
              </a:p>
            </p:txBody>
          </p:sp>
        </mc:Choice>
        <mc:Fallback xmlns="">
          <p:sp>
            <p:nvSpPr>
              <p:cNvPr id="8" name="TextBox 7">
                <a:extLst>
                  <a:ext uri="{FF2B5EF4-FFF2-40B4-BE49-F238E27FC236}">
                    <a16:creationId xmlns:a16="http://schemas.microsoft.com/office/drawing/2014/main" id="{5E42052D-C2ED-3048-AE26-6FCC0C1801E7}"/>
                  </a:ext>
                </a:extLst>
              </p:cNvPr>
              <p:cNvSpPr txBox="1">
                <a:spLocks noRot="1" noChangeAspect="1" noMove="1" noResize="1" noEditPoints="1" noAdjustHandles="1" noChangeArrowheads="1" noChangeShapeType="1" noTextEdit="1"/>
              </p:cNvSpPr>
              <p:nvPr/>
            </p:nvSpPr>
            <p:spPr>
              <a:xfrm>
                <a:off x="152400" y="3429923"/>
                <a:ext cx="7911726" cy="6915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C975A8-BC28-4E47-8E13-108C878C2970}"/>
                  </a:ext>
                </a:extLst>
              </p:cNvPr>
              <p:cNvSpPr txBox="1"/>
              <p:nvPr/>
            </p:nvSpPr>
            <p:spPr>
              <a:xfrm>
                <a:off x="605466" y="4286603"/>
                <a:ext cx="2594933"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B2C975A8-BC28-4E47-8E13-108C878C2970}"/>
                  </a:ext>
                </a:extLst>
              </p:cNvPr>
              <p:cNvSpPr txBox="1">
                <a:spLocks noRot="1" noChangeAspect="1" noMove="1" noResize="1" noEditPoints="1" noAdjustHandles="1" noChangeArrowheads="1" noChangeShapeType="1" noTextEdit="1"/>
              </p:cNvSpPr>
              <p:nvPr/>
            </p:nvSpPr>
            <p:spPr>
              <a:xfrm>
                <a:off x="605466" y="4286603"/>
                <a:ext cx="2594933" cy="702244"/>
              </a:xfrm>
              <a:prstGeom prst="rect">
                <a:avLst/>
              </a:prstGeom>
              <a:blipFill>
                <a:blip r:embed="rId9"/>
                <a:stretch>
                  <a:fillRect t="-178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B087DC-F3A1-8446-9390-A23D25456966}"/>
                  </a:ext>
                </a:extLst>
              </p:cNvPr>
              <p:cNvSpPr txBox="1"/>
              <p:nvPr/>
            </p:nvSpPr>
            <p:spPr>
              <a:xfrm>
                <a:off x="3352800" y="4318641"/>
                <a:ext cx="5185734" cy="710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𝑦</m:t>
                              </m:r>
                            </m:num>
                            <m:den>
                              <m:r>
                                <a:rPr lang="en-US" sz="2400" i="1">
                                  <a:latin typeface="Cambria Math" panose="02040503050406030204" pitchFamily="18" charset="0"/>
                                </a:rPr>
                                <m:t>𝑎</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𝑦</m:t>
                              </m:r>
                              <m:r>
                                <a:rPr lang="en-US" sz="2400" i="1">
                                  <a:latin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rPr>
                                <m:t>𝑎</m:t>
                              </m:r>
                            </m:den>
                          </m:f>
                        </m:e>
                      </m:d>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y</m:t>
                      </m:r>
                    </m:oMath>
                  </m:oMathPara>
                </a14:m>
                <a:endParaRPr lang="en-US" sz="2400" dirty="0"/>
              </a:p>
            </p:txBody>
          </p:sp>
        </mc:Choice>
        <mc:Fallback xmlns="">
          <p:sp>
            <p:nvSpPr>
              <p:cNvPr id="10" name="TextBox 9">
                <a:extLst>
                  <a:ext uri="{FF2B5EF4-FFF2-40B4-BE49-F238E27FC236}">
                    <a16:creationId xmlns:a16="http://schemas.microsoft.com/office/drawing/2014/main" id="{91B087DC-F3A1-8446-9390-A23D25456966}"/>
                  </a:ext>
                </a:extLst>
              </p:cNvPr>
              <p:cNvSpPr txBox="1">
                <a:spLocks noRot="1" noChangeAspect="1" noMove="1" noResize="1" noEditPoints="1" noAdjustHandles="1" noChangeArrowheads="1" noChangeShapeType="1" noTextEdit="1"/>
              </p:cNvSpPr>
              <p:nvPr/>
            </p:nvSpPr>
            <p:spPr>
              <a:xfrm>
                <a:off x="3352800" y="4318641"/>
                <a:ext cx="5185734" cy="710131"/>
              </a:xfrm>
              <a:prstGeom prst="rect">
                <a:avLst/>
              </a:prstGeom>
              <a:blipFill>
                <a:blip r:embed="rId10"/>
                <a:stretch>
                  <a:fillRect b="-1403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DE13F98-D0DF-C043-88F2-37E1C03382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4137" y="18870"/>
            <a:ext cx="1669863" cy="1465769"/>
          </a:xfrm>
          <a:prstGeom prst="rect">
            <a:avLst/>
          </a:prstGeom>
        </p:spPr>
      </p:pic>
    </p:spTree>
    <p:extLst>
      <p:ext uri="{BB962C8B-B14F-4D97-AF65-F5344CB8AC3E}">
        <p14:creationId xmlns:p14="http://schemas.microsoft.com/office/powerpoint/2010/main" val="18508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extLst>
      <p:ext uri="{BB962C8B-B14F-4D97-AF65-F5344CB8AC3E}">
        <p14:creationId xmlns:p14="http://schemas.microsoft.com/office/powerpoint/2010/main" val="3387500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EA1-CF7A-E04D-8E63-2937EF20F166}"/>
              </a:ext>
            </a:extLst>
          </p:cNvPr>
          <p:cNvSpPr>
            <a:spLocks noGrp="1"/>
          </p:cNvSpPr>
          <p:nvPr>
            <p:ph type="title"/>
          </p:nvPr>
        </p:nvSpPr>
        <p:spPr/>
        <p:txBody>
          <a:bodyPr/>
          <a:lstStyle/>
          <a:p>
            <a:r>
              <a:rPr lang="en-US" b="0" dirty="0"/>
              <a:t>Summary</a:t>
            </a:r>
          </a:p>
        </p:txBody>
      </p:sp>
      <p:sp>
        <p:nvSpPr>
          <p:cNvPr id="3" name="Content Placeholder 2">
            <a:extLst>
              <a:ext uri="{FF2B5EF4-FFF2-40B4-BE49-F238E27FC236}">
                <a16:creationId xmlns:a16="http://schemas.microsoft.com/office/drawing/2014/main" id="{8900969D-7B0E-3546-BA7D-39E7EFF3B4CC}"/>
              </a:ext>
            </a:extLst>
          </p:cNvPr>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p>
          <a:p>
            <a:pPr marL="428615" indent="-428615">
              <a:buFont typeface="Arial" panose="020B0604020202020204" pitchFamily="34" charset="0"/>
              <a:buChar char="•"/>
            </a:pPr>
            <a:r>
              <a:rPr lang="en-US" sz="2400" dirty="0"/>
              <a:t>But loss is computed only at the very end of the network! </a:t>
            </a:r>
          </a:p>
          <a:p>
            <a:r>
              <a:rPr lang="en-US" sz="2400" dirty="0"/>
              <a:t>Solution: </a:t>
            </a:r>
            <a:r>
              <a:rPr lang="en-US" sz="2400" b="1" dirty="0"/>
              <a:t>backward differentiation</a:t>
            </a:r>
          </a:p>
          <a:p>
            <a:r>
              <a:rPr lang="en-US" sz="2400" dirty="0"/>
              <a:t>Given a computation graph and the derivatives of all the functions in it we can automatically compute the derivative of the loss with respect to these early weights.</a:t>
            </a:r>
          </a:p>
          <a:p>
            <a:endParaRPr lang="en-US" sz="2400" dirty="0"/>
          </a:p>
        </p:txBody>
      </p:sp>
      <p:sp>
        <p:nvSpPr>
          <p:cNvPr id="4" name="Slide Number Placeholder 3">
            <a:extLst>
              <a:ext uri="{FF2B5EF4-FFF2-40B4-BE49-F238E27FC236}">
                <a16:creationId xmlns:a16="http://schemas.microsoft.com/office/drawing/2014/main" id="{C148F525-A843-634D-A705-01D8908C04B7}"/>
              </a:ext>
            </a:extLst>
          </p:cNvPr>
          <p:cNvSpPr>
            <a:spLocks noGrp="1"/>
          </p:cNvSpPr>
          <p:nvPr>
            <p:ph type="sldNum" sz="quarter" idx="12"/>
          </p:nvPr>
        </p:nvSpPr>
        <p:spPr/>
        <p:txBody>
          <a:bodyPr/>
          <a:lstStyle/>
          <a:p>
            <a:pPr>
              <a:defRPr/>
            </a:pPr>
            <a:fld id="{713DD8BE-556E-3440-9013-11CC5588178D}" type="slidenum">
              <a:rPr lang="en-US" smtClean="0"/>
              <a:pPr>
                <a:defRPr/>
              </a:pPr>
              <a:t>60</a:t>
            </a:fld>
            <a:endParaRPr lang="en-US"/>
          </a:p>
        </p:txBody>
      </p:sp>
    </p:spTree>
    <p:extLst>
      <p:ext uri="{BB962C8B-B14F-4D97-AF65-F5344CB8AC3E}">
        <p14:creationId xmlns:p14="http://schemas.microsoft.com/office/powerpoint/2010/main" val="1216438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Final unit again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567536" y="2007326"/>
            <a:ext cx="4547463" cy="523220"/>
          </a:xfrm>
          <a:prstGeom prst="rect">
            <a:avLst/>
          </a:prstGeom>
          <a:noFill/>
        </p:spPr>
        <p:txBody>
          <a:bodyPr wrap="none" rtlCol="0">
            <a:spAutoFit/>
          </a:bodyPr>
          <a:lstStyle/>
          <a:p>
            <a:r>
              <a:rPr lang="en-US" sz="2800" dirty="0">
                <a:solidFill>
                  <a:srgbClr val="981535"/>
                </a:solidFill>
              </a:rPr>
              <a:t>Non-linear activation function</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7788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8</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43450" y="1173626"/>
            <a:ext cx="4457700" cy="29718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97314" y="1637449"/>
            <a:ext cx="1975037" cy="485096"/>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6053971" y="977419"/>
            <a:ext cx="2119234" cy="461665"/>
          </a:xfrm>
          <a:prstGeom prst="rect">
            <a:avLst/>
          </a:prstGeom>
          <a:noFill/>
        </p:spPr>
        <p:txBody>
          <a:bodyPr wrap="none" rtlCol="0">
            <a:spAutoFit/>
          </a:bodyPr>
          <a:lstStyle/>
          <a:p>
            <a:r>
              <a:rPr lang="en-US" sz="2400" dirty="0"/>
              <a:t>Most Common:</a:t>
            </a:r>
          </a:p>
        </p:txBody>
      </p:sp>
    </p:spTree>
    <p:extLst>
      <p:ext uri="{BB962C8B-B14F-4D97-AF65-F5344CB8AC3E}">
        <p14:creationId xmlns:p14="http://schemas.microsoft.com/office/powerpoint/2010/main" val="669642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42777153"/>
      </p:ext>
    </p:extLst>
  </p:cSld>
  <p:clrMapOvr>
    <a:masterClrMapping/>
  </p:clrMapOvr>
  <p:transition/>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47370</TotalTime>
  <Words>4423</Words>
  <Application>Microsoft Macintosh PowerPoint</Application>
  <PresentationFormat>On-screen Show (16:9)</PresentationFormat>
  <Paragraphs>500</Paragraphs>
  <Slides>60</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PingFang SC</vt:lpstr>
      <vt:lpstr>Arial</vt:lpstr>
      <vt:lpstr>Calibri</vt:lpstr>
      <vt:lpstr>Calibri Light</vt:lpstr>
      <vt:lpstr>Cambria Math</vt:lpstr>
      <vt:lpstr>Franklin Gothic Book</vt:lpstr>
      <vt:lpstr>Tahoma</vt:lpstr>
      <vt:lpstr>Times New Roman</vt:lpstr>
      <vt:lpstr>1_Retrospect</vt:lpstr>
      <vt:lpstr>Simple Neural Networks and Neural Language Models</vt:lpstr>
      <vt:lpstr>This is in your brain</vt:lpstr>
      <vt:lpstr>Neural Network Unit This is not in your brain</vt:lpstr>
      <vt:lpstr>Neural unit</vt:lpstr>
      <vt:lpstr>Non-Linear Activation Functions</vt:lpstr>
      <vt:lpstr>Final function the unit is computing</vt:lpstr>
      <vt:lpstr>Final unit again</vt:lpstr>
      <vt:lpstr>Non-Linear Activation Functions besides sigmoid</vt:lpstr>
      <vt:lpstr>Simple Neural Networks and Neural Language Models</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scalar output</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Simple Neural Networks and Neural Language Models</vt:lpstr>
      <vt:lpstr>Neural Net Classification with embeddings as input features!</vt:lpstr>
      <vt:lpstr>Issue: texts come in different sizes</vt:lpstr>
      <vt:lpstr>Reminder: Multiclass Outputs</vt:lpstr>
      <vt:lpstr>Neural Language Models (LMs)</vt:lpstr>
      <vt:lpstr>Simple feedforward Neural Language Models</vt:lpstr>
      <vt:lpstr>Neural Language Model </vt:lpstr>
      <vt:lpstr>Why Neural LMs work better than N-gram LMs</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Simple Neural Networks and Neural Language Models</vt:lpstr>
      <vt:lpstr>Why Computation Graphs</vt:lpstr>
      <vt:lpstr>Computation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Backward differentiation on a two layer network</vt:lpstr>
      <vt:lpstr>Backward differentiation on a two layer network</vt:lpstr>
      <vt:lpstr>Backward differentiation on a 2-layer network </vt:lpstr>
      <vt:lpstr>Starting off the backward pass: ∂L/∂z   (I'll write a for a^([2]) and z for z^([2]) )</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subject>Speech and Language Processing</dc:subject>
  <dc:creator>Dan Jurafsky</dc:creator>
  <cp:keywords/>
  <dc:description/>
  <cp:lastModifiedBy>Xuanjing Huang</cp:lastModifiedBy>
  <cp:revision>2001</cp:revision>
  <cp:lastPrinted>2021-04-28T21:12:31Z</cp:lastPrinted>
  <dcterms:created xsi:type="dcterms:W3CDTF">2009-06-12T17:14:38Z</dcterms:created>
  <dcterms:modified xsi:type="dcterms:W3CDTF">2024-10-11T02:18:26Z</dcterms:modified>
  <cp:category/>
</cp:coreProperties>
</file>